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2" r:id="rId4"/>
  </p:sldMasterIdLst>
  <p:notesMasterIdLst>
    <p:notesMasterId r:id="rId21"/>
  </p:notesMasterIdLst>
  <p:sldIdLst>
    <p:sldId id="325" r:id="rId5"/>
    <p:sldId id="270" r:id="rId6"/>
    <p:sldId id="326" r:id="rId7"/>
    <p:sldId id="327" r:id="rId8"/>
    <p:sldId id="328" r:id="rId9"/>
    <p:sldId id="329" r:id="rId10"/>
    <p:sldId id="330" r:id="rId11"/>
    <p:sldId id="331" r:id="rId12"/>
    <p:sldId id="333" r:id="rId13"/>
    <p:sldId id="332" r:id="rId14"/>
    <p:sldId id="334" r:id="rId15"/>
    <p:sldId id="335" r:id="rId16"/>
    <p:sldId id="336" r:id="rId17"/>
    <p:sldId id="337" r:id="rId18"/>
    <p:sldId id="322" r:id="rId19"/>
    <p:sldId id="293"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5FBB6-258A-4454-B36B-C9BC6FC884BA}" v="5" dt="2021-09-24T00:25:10.453"/>
    <p1510:client id="{F8EB437F-1485-A040-8199-67C7D0BA6854}" v="18" dt="2021-09-22T14:19:06.08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Alvarez" userId="S::rm82691@estudante.fieb.edu.br::5f644c5e-7c78-4b8c-8f30-77a3cbf67736" providerId="AD" clId="Web-{0BB5FBB6-258A-4454-B36B-C9BC6FC884BA}"/>
    <pc:docChg chg="modSld">
      <pc:chgData name="Leonardo Alvarez" userId="S::rm82691@estudante.fieb.edu.br::5f644c5e-7c78-4b8c-8f30-77a3cbf67736" providerId="AD" clId="Web-{0BB5FBB6-258A-4454-B36B-C9BC6FC884BA}" dt="2021-09-24T00:25:09.937" v="2" actId="20577"/>
      <pc:docMkLst>
        <pc:docMk/>
      </pc:docMkLst>
      <pc:sldChg chg="modSp">
        <pc:chgData name="Leonardo Alvarez" userId="S::rm82691@estudante.fieb.edu.br::5f644c5e-7c78-4b8c-8f30-77a3cbf67736" providerId="AD" clId="Web-{0BB5FBB6-258A-4454-B36B-C9BC6FC884BA}" dt="2021-09-24T00:25:09.937" v="2" actId="20577"/>
        <pc:sldMkLst>
          <pc:docMk/>
          <pc:sldMk cId="2793759491" sldId="330"/>
        </pc:sldMkLst>
        <pc:spChg chg="mod">
          <ac:chgData name="Leonardo Alvarez" userId="S::rm82691@estudante.fieb.edu.br::5f644c5e-7c78-4b8c-8f30-77a3cbf67736" providerId="AD" clId="Web-{0BB5FBB6-258A-4454-B36B-C9BC6FC884BA}" dt="2021-09-24T00:25:09.937" v="2" actId="20577"/>
          <ac:spMkLst>
            <pc:docMk/>
            <pc:sldMk cId="2793759491" sldId="330"/>
            <ac:spMk id="3" creationId="{C5D5CF8B-D00B-4490-AAC3-91B6D753BE0B}"/>
          </ac:spMkLst>
        </pc:spChg>
      </pc:sldChg>
    </pc:docChg>
  </pc:docChgLst>
  <pc:docChgLst>
    <pc:chgData name="Maykon Hudson Fernandes de Lima" userId="a692efbf-cad5-4575-bbf5-3f27db26be05" providerId="ADAL" clId="{F8EB437F-1485-A040-8199-67C7D0BA6854}"/>
    <pc:docChg chg="custSel modSld">
      <pc:chgData name="Maykon Hudson Fernandes de Lima" userId="a692efbf-cad5-4575-bbf5-3f27db26be05" providerId="ADAL" clId="{F8EB437F-1485-A040-8199-67C7D0BA6854}" dt="2021-09-22T14:24:18.549" v="19" actId="1076"/>
      <pc:docMkLst>
        <pc:docMk/>
      </pc:docMkLst>
      <pc:sldChg chg="modSp">
        <pc:chgData name="Maykon Hudson Fernandes de Lima" userId="a692efbf-cad5-4575-bbf5-3f27db26be05" providerId="ADAL" clId="{F8EB437F-1485-A040-8199-67C7D0BA6854}" dt="2021-09-22T14:11:02.955" v="10" actId="1076"/>
        <pc:sldMkLst>
          <pc:docMk/>
          <pc:sldMk cId="4254642694" sldId="327"/>
        </pc:sldMkLst>
        <pc:spChg chg="mod">
          <ac:chgData name="Maykon Hudson Fernandes de Lima" userId="a692efbf-cad5-4575-bbf5-3f27db26be05" providerId="ADAL" clId="{F8EB437F-1485-A040-8199-67C7D0BA6854}" dt="2021-09-22T14:11:02.955" v="10" actId="1076"/>
          <ac:spMkLst>
            <pc:docMk/>
            <pc:sldMk cId="4254642694" sldId="327"/>
            <ac:spMk id="3" creationId="{989FFF5C-8BCA-4DDB-B1BF-12C823634A0F}"/>
          </ac:spMkLst>
        </pc:spChg>
      </pc:sldChg>
      <pc:sldChg chg="modSp">
        <pc:chgData name="Maykon Hudson Fernandes de Lima" userId="a692efbf-cad5-4575-bbf5-3f27db26be05" providerId="ADAL" clId="{F8EB437F-1485-A040-8199-67C7D0BA6854}" dt="2021-09-22T14:13:56.872" v="13" actId="27636"/>
        <pc:sldMkLst>
          <pc:docMk/>
          <pc:sldMk cId="2793759491" sldId="330"/>
        </pc:sldMkLst>
        <pc:spChg chg="mod">
          <ac:chgData name="Maykon Hudson Fernandes de Lima" userId="a692efbf-cad5-4575-bbf5-3f27db26be05" providerId="ADAL" clId="{F8EB437F-1485-A040-8199-67C7D0BA6854}" dt="2021-09-22T14:13:56.872" v="13" actId="27636"/>
          <ac:spMkLst>
            <pc:docMk/>
            <pc:sldMk cId="2793759491" sldId="330"/>
            <ac:spMk id="3" creationId="{C5D5CF8B-D00B-4490-AAC3-91B6D753BE0B}"/>
          </ac:spMkLst>
        </pc:spChg>
      </pc:sldChg>
      <pc:sldChg chg="modSp">
        <pc:chgData name="Maykon Hudson Fernandes de Lima" userId="a692efbf-cad5-4575-bbf5-3f27db26be05" providerId="ADAL" clId="{F8EB437F-1485-A040-8199-67C7D0BA6854}" dt="2021-09-22T14:19:06.084" v="17" actId="22"/>
        <pc:sldMkLst>
          <pc:docMk/>
          <pc:sldMk cId="233531147" sldId="332"/>
        </pc:sldMkLst>
        <pc:spChg chg="mod">
          <ac:chgData name="Maykon Hudson Fernandes de Lima" userId="a692efbf-cad5-4575-bbf5-3f27db26be05" providerId="ADAL" clId="{F8EB437F-1485-A040-8199-67C7D0BA6854}" dt="2021-09-22T14:19:06.084" v="17" actId="22"/>
          <ac:spMkLst>
            <pc:docMk/>
            <pc:sldMk cId="233531147" sldId="332"/>
            <ac:spMk id="3" creationId="{4BA18EDE-6024-47E3-9A62-EB7A2E61AF23}"/>
          </ac:spMkLst>
        </pc:spChg>
      </pc:sldChg>
      <pc:sldChg chg="modSp">
        <pc:chgData name="Maykon Hudson Fernandes de Lima" userId="a692efbf-cad5-4575-bbf5-3f27db26be05" providerId="ADAL" clId="{F8EB437F-1485-A040-8199-67C7D0BA6854}" dt="2021-09-22T14:16:49.116" v="15" actId="1076"/>
        <pc:sldMkLst>
          <pc:docMk/>
          <pc:sldMk cId="1943741892" sldId="333"/>
        </pc:sldMkLst>
        <pc:spChg chg="mod">
          <ac:chgData name="Maykon Hudson Fernandes de Lima" userId="a692efbf-cad5-4575-bbf5-3f27db26be05" providerId="ADAL" clId="{F8EB437F-1485-A040-8199-67C7D0BA6854}" dt="2021-09-22T14:16:49.116" v="15" actId="1076"/>
          <ac:spMkLst>
            <pc:docMk/>
            <pc:sldMk cId="1943741892" sldId="333"/>
            <ac:spMk id="3" creationId="{3491DF8F-4D28-4424-9BBD-6E7439875BF2}"/>
          </ac:spMkLst>
        </pc:spChg>
      </pc:sldChg>
      <pc:sldChg chg="modSp">
        <pc:chgData name="Maykon Hudson Fernandes de Lima" userId="a692efbf-cad5-4575-bbf5-3f27db26be05" providerId="ADAL" clId="{F8EB437F-1485-A040-8199-67C7D0BA6854}" dt="2021-09-22T14:22:08.073" v="18" actId="1076"/>
        <pc:sldMkLst>
          <pc:docMk/>
          <pc:sldMk cId="1756418693" sldId="334"/>
        </pc:sldMkLst>
        <pc:spChg chg="mod">
          <ac:chgData name="Maykon Hudson Fernandes de Lima" userId="a692efbf-cad5-4575-bbf5-3f27db26be05" providerId="ADAL" clId="{F8EB437F-1485-A040-8199-67C7D0BA6854}" dt="2021-09-22T14:22:08.073" v="18" actId="1076"/>
          <ac:spMkLst>
            <pc:docMk/>
            <pc:sldMk cId="1756418693" sldId="334"/>
            <ac:spMk id="3" creationId="{E5644CC1-6245-4554-9B58-C8C3E7454839}"/>
          </ac:spMkLst>
        </pc:spChg>
      </pc:sldChg>
      <pc:sldChg chg="modSp">
        <pc:chgData name="Maykon Hudson Fernandes de Lima" userId="a692efbf-cad5-4575-bbf5-3f27db26be05" providerId="ADAL" clId="{F8EB437F-1485-A040-8199-67C7D0BA6854}" dt="2021-09-22T14:24:18.549" v="19" actId="1076"/>
        <pc:sldMkLst>
          <pc:docMk/>
          <pc:sldMk cId="2484889164" sldId="336"/>
        </pc:sldMkLst>
        <pc:spChg chg="mod">
          <ac:chgData name="Maykon Hudson Fernandes de Lima" userId="a692efbf-cad5-4575-bbf5-3f27db26be05" providerId="ADAL" clId="{F8EB437F-1485-A040-8199-67C7D0BA6854}" dt="2021-09-22T14:24:18.549" v="19" actId="1076"/>
          <ac:spMkLst>
            <pc:docMk/>
            <pc:sldMk cId="2484889164" sldId="336"/>
            <ac:spMk id="3" creationId="{C332F449-E12D-432C-8A95-5829E6F806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EFF381-7C10-4101-9E3C-E9D28E5FE21B}" type="datetimeFigureOut">
              <a:rPr lang="pt-BR" smtClean="0"/>
              <a:t>23/09/2021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F80DC-2280-4FD6-9123-C08516FF6993}" type="slidenum">
              <a:rPr lang="pt-BR" smtClean="0"/>
              <a:t>‹nº›</a:t>
            </a:fld>
            <a:endParaRPr lang="pt-BR"/>
          </a:p>
        </p:txBody>
      </p:sp>
    </p:spTree>
    <p:extLst>
      <p:ext uri="{BB962C8B-B14F-4D97-AF65-F5344CB8AC3E}">
        <p14:creationId xmlns:p14="http://schemas.microsoft.com/office/powerpoint/2010/main" val="1431390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Date Placeholder 3"/>
          <p:cNvSpPr>
            <a:spLocks noGrp="1"/>
          </p:cNvSpPr>
          <p:nvPr>
            <p:ph type="dt" sz="half" idx="10"/>
          </p:nvPr>
        </p:nvSpPr>
        <p:spPr/>
        <p:txBody>
          <a:bodyPr/>
          <a:lstStyle/>
          <a:p>
            <a:fld id="{E51AF087-5AA7-4E2B-BBE9-57889E12E34E}" type="datetimeFigureOut">
              <a:rPr lang="pt-BR" smtClean="0"/>
              <a:t>23/09/2021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308B67F-56A8-4D7E-9B03-D9B0380C7867}" type="slidenum">
              <a:rPr lang="pt-BR" smtClean="0"/>
              <a:t>‹nº›</a:t>
            </a:fld>
            <a:endParaRPr lang="pt-BR"/>
          </a:p>
        </p:txBody>
      </p:sp>
    </p:spTree>
    <p:extLst>
      <p:ext uri="{BB962C8B-B14F-4D97-AF65-F5344CB8AC3E}">
        <p14:creationId xmlns:p14="http://schemas.microsoft.com/office/powerpoint/2010/main" val="3289417012"/>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E51AF087-5AA7-4E2B-BBE9-57889E12E34E}" type="datetimeFigureOut">
              <a:rPr lang="pt-BR" smtClean="0"/>
              <a:t>23/09/2021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308B67F-56A8-4D7E-9B03-D9B0380C7867}" type="slidenum">
              <a:rPr lang="pt-BR" smtClean="0"/>
              <a:t>‹nº›</a:t>
            </a:fld>
            <a:endParaRPr lang="pt-BR"/>
          </a:p>
        </p:txBody>
      </p:sp>
    </p:spTree>
    <p:extLst>
      <p:ext uri="{BB962C8B-B14F-4D97-AF65-F5344CB8AC3E}">
        <p14:creationId xmlns:p14="http://schemas.microsoft.com/office/powerpoint/2010/main" val="996589793"/>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E51AF087-5AA7-4E2B-BBE9-57889E12E34E}" type="datetimeFigureOut">
              <a:rPr lang="pt-BR" smtClean="0"/>
              <a:t>23/09/2021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308B67F-56A8-4D7E-9B03-D9B0380C7867}" type="slidenum">
              <a:rPr lang="pt-BR" smtClean="0"/>
              <a:t>‹nº›</a:t>
            </a:fld>
            <a:endParaRPr lang="pt-BR"/>
          </a:p>
        </p:txBody>
      </p:sp>
    </p:spTree>
    <p:extLst>
      <p:ext uri="{BB962C8B-B14F-4D97-AF65-F5344CB8AC3E}">
        <p14:creationId xmlns:p14="http://schemas.microsoft.com/office/powerpoint/2010/main" val="750057642"/>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E51AF087-5AA7-4E2B-BBE9-57889E12E34E}" type="datetimeFigureOut">
              <a:rPr lang="pt-BR" smtClean="0"/>
              <a:t>23/09/2021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308B67F-56A8-4D7E-9B03-D9B0380C7867}" type="slidenum">
              <a:rPr lang="pt-BR" smtClean="0"/>
              <a:t>‹nº›</a:t>
            </a:fld>
            <a:endParaRPr lang="pt-BR"/>
          </a:p>
        </p:txBody>
      </p:sp>
    </p:spTree>
    <p:extLst>
      <p:ext uri="{BB962C8B-B14F-4D97-AF65-F5344CB8AC3E}">
        <p14:creationId xmlns:p14="http://schemas.microsoft.com/office/powerpoint/2010/main" val="2142185709"/>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E51AF087-5AA7-4E2B-BBE9-57889E12E34E}" type="datetimeFigureOut">
              <a:rPr lang="pt-BR" smtClean="0"/>
              <a:t>23/09/2021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308B67F-56A8-4D7E-9B03-D9B0380C7867}" type="slidenum">
              <a:rPr lang="pt-BR" smtClean="0"/>
              <a:t>‹nº›</a:t>
            </a:fld>
            <a:endParaRPr lang="pt-BR"/>
          </a:p>
        </p:txBody>
      </p:sp>
    </p:spTree>
    <p:extLst>
      <p:ext uri="{BB962C8B-B14F-4D97-AF65-F5344CB8AC3E}">
        <p14:creationId xmlns:p14="http://schemas.microsoft.com/office/powerpoint/2010/main" val="2657613154"/>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Date Placeholder 4"/>
          <p:cNvSpPr>
            <a:spLocks noGrp="1"/>
          </p:cNvSpPr>
          <p:nvPr>
            <p:ph type="dt" sz="half" idx="10"/>
          </p:nvPr>
        </p:nvSpPr>
        <p:spPr/>
        <p:txBody>
          <a:bodyPr/>
          <a:lstStyle/>
          <a:p>
            <a:fld id="{E51AF087-5AA7-4E2B-BBE9-57889E12E34E}" type="datetimeFigureOut">
              <a:rPr lang="pt-BR" smtClean="0"/>
              <a:t>23/09/2021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308B67F-56A8-4D7E-9B03-D9B0380C7867}" type="slidenum">
              <a:rPr lang="pt-BR" smtClean="0"/>
              <a:t>‹nº›</a:t>
            </a:fld>
            <a:endParaRPr lang="pt-BR"/>
          </a:p>
        </p:txBody>
      </p:sp>
    </p:spTree>
    <p:extLst>
      <p:ext uri="{BB962C8B-B14F-4D97-AF65-F5344CB8AC3E}">
        <p14:creationId xmlns:p14="http://schemas.microsoft.com/office/powerpoint/2010/main" val="938618417"/>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E51AF087-5AA7-4E2B-BBE9-57889E12E34E}" type="datetimeFigureOut">
              <a:rPr lang="pt-BR" smtClean="0"/>
              <a:t>23/09/2021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D308B67F-56A8-4D7E-9B03-D9B0380C7867}" type="slidenum">
              <a:rPr lang="pt-BR" smtClean="0"/>
              <a:t>‹nº›</a:t>
            </a:fld>
            <a:endParaRPr lang="pt-BR"/>
          </a:p>
        </p:txBody>
      </p:sp>
    </p:spTree>
    <p:extLst>
      <p:ext uri="{BB962C8B-B14F-4D97-AF65-F5344CB8AC3E}">
        <p14:creationId xmlns:p14="http://schemas.microsoft.com/office/powerpoint/2010/main" val="1900666262"/>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E51AF087-5AA7-4E2B-BBE9-57889E12E34E}" type="datetimeFigureOut">
              <a:rPr lang="pt-BR" smtClean="0"/>
              <a:t>23/09/2021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D308B67F-56A8-4D7E-9B03-D9B0380C7867}" type="slidenum">
              <a:rPr lang="pt-BR" smtClean="0"/>
              <a:t>‹nº›</a:t>
            </a:fld>
            <a:endParaRPr lang="pt-BR"/>
          </a:p>
        </p:txBody>
      </p:sp>
    </p:spTree>
    <p:extLst>
      <p:ext uri="{BB962C8B-B14F-4D97-AF65-F5344CB8AC3E}">
        <p14:creationId xmlns:p14="http://schemas.microsoft.com/office/powerpoint/2010/main" val="2459465159"/>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1AF087-5AA7-4E2B-BBE9-57889E12E34E}" type="datetimeFigureOut">
              <a:rPr lang="pt-BR" smtClean="0"/>
              <a:t>23/09/2021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D308B67F-56A8-4D7E-9B03-D9B0380C7867}" type="slidenum">
              <a:rPr lang="pt-BR" smtClean="0"/>
              <a:t>‹nº›</a:t>
            </a:fld>
            <a:endParaRPr lang="pt-BR"/>
          </a:p>
        </p:txBody>
      </p:sp>
    </p:spTree>
    <p:extLst>
      <p:ext uri="{BB962C8B-B14F-4D97-AF65-F5344CB8AC3E}">
        <p14:creationId xmlns:p14="http://schemas.microsoft.com/office/powerpoint/2010/main" val="2346225801"/>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Date Placeholder 4"/>
          <p:cNvSpPr>
            <a:spLocks noGrp="1"/>
          </p:cNvSpPr>
          <p:nvPr>
            <p:ph type="dt" sz="half" idx="10"/>
          </p:nvPr>
        </p:nvSpPr>
        <p:spPr/>
        <p:txBody>
          <a:bodyPr/>
          <a:lstStyle/>
          <a:p>
            <a:fld id="{E51AF087-5AA7-4E2B-BBE9-57889E12E34E}" type="datetimeFigureOut">
              <a:rPr lang="pt-BR" smtClean="0"/>
              <a:t>23/09/2021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308B67F-56A8-4D7E-9B03-D9B0380C7867}" type="slidenum">
              <a:rPr lang="pt-BR" smtClean="0"/>
              <a:t>‹nº›</a:t>
            </a:fld>
            <a:endParaRPr lang="pt-BR"/>
          </a:p>
        </p:txBody>
      </p:sp>
    </p:spTree>
    <p:extLst>
      <p:ext uri="{BB962C8B-B14F-4D97-AF65-F5344CB8AC3E}">
        <p14:creationId xmlns:p14="http://schemas.microsoft.com/office/powerpoint/2010/main" val="1626332140"/>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Date Placeholder 4"/>
          <p:cNvSpPr>
            <a:spLocks noGrp="1"/>
          </p:cNvSpPr>
          <p:nvPr>
            <p:ph type="dt" sz="half" idx="10"/>
          </p:nvPr>
        </p:nvSpPr>
        <p:spPr/>
        <p:txBody>
          <a:bodyPr/>
          <a:lstStyle/>
          <a:p>
            <a:fld id="{E51AF087-5AA7-4E2B-BBE9-57889E12E34E}" type="datetimeFigureOut">
              <a:rPr lang="pt-BR" smtClean="0"/>
              <a:t>23/09/2021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308B67F-56A8-4D7E-9B03-D9B0380C7867}" type="slidenum">
              <a:rPr lang="pt-BR" smtClean="0"/>
              <a:t>‹nº›</a:t>
            </a:fld>
            <a:endParaRPr lang="pt-BR"/>
          </a:p>
        </p:txBody>
      </p:sp>
    </p:spTree>
    <p:extLst>
      <p:ext uri="{BB962C8B-B14F-4D97-AF65-F5344CB8AC3E}">
        <p14:creationId xmlns:p14="http://schemas.microsoft.com/office/powerpoint/2010/main" val="301322906"/>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1AF087-5AA7-4E2B-BBE9-57889E12E34E}" type="datetimeFigureOut">
              <a:rPr lang="pt-BR" smtClean="0"/>
              <a:t>23/09/2021</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8B67F-56A8-4D7E-9B03-D9B0380C7867}" type="slidenum">
              <a:rPr lang="pt-BR" smtClean="0"/>
              <a:t>‹nº›</a:t>
            </a:fld>
            <a:endParaRPr lang="pt-BR"/>
          </a:p>
        </p:txBody>
      </p:sp>
    </p:spTree>
    <p:extLst>
      <p:ext uri="{BB962C8B-B14F-4D97-AF65-F5344CB8AC3E}">
        <p14:creationId xmlns:p14="http://schemas.microsoft.com/office/powerpoint/2010/main" val="321164706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youtu.be/VbqUwwWTBzg" TargetMode="Externa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a:solidFill>
                  <a:srgbClr val="FF0000"/>
                </a:solidFill>
                <a:latin typeface="Algerian" panose="04020705040A02060702" pitchFamily="82" charset="0"/>
              </a:rPr>
              <a:t>CULTURA E NATUREZA: DESNATURALIZANDO O MUNDO SOCIAL</a:t>
            </a:r>
          </a:p>
        </p:txBody>
      </p:sp>
      <p:sp>
        <p:nvSpPr>
          <p:cNvPr id="4" name="Espaço Reservado para Conteúdo 3"/>
          <p:cNvSpPr>
            <a:spLocks noGrp="1"/>
          </p:cNvSpPr>
          <p:nvPr>
            <p:ph idx="1"/>
          </p:nvPr>
        </p:nvSpPr>
        <p:spPr/>
        <p:txBody>
          <a:bodyPr>
            <a:normAutofit/>
          </a:bodyPr>
          <a:lstStyle/>
          <a:p>
            <a:pPr algn="ctr"/>
            <a:r>
              <a:rPr lang="pt-BR" b="1">
                <a:solidFill>
                  <a:schemeClr val="accent1">
                    <a:lumMod val="75000"/>
                  </a:schemeClr>
                </a:solidFill>
              </a:rPr>
              <a:t>UNIDADE III – QUESTÕES DE GÊNERO E SEXUALIDADE</a:t>
            </a:r>
            <a:endParaRPr lang="pt-BR">
              <a:solidFill>
                <a:schemeClr val="accent1">
                  <a:lumMod val="75000"/>
                </a:schemeClr>
              </a:solidFill>
            </a:endParaRPr>
          </a:p>
          <a:p>
            <a:endParaRPr lang="pt-BR"/>
          </a:p>
        </p:txBody>
      </p:sp>
      <p:pic>
        <p:nvPicPr>
          <p:cNvPr id="5" name="Imagem 4">
            <a:extLst>
              <a:ext uri="{FF2B5EF4-FFF2-40B4-BE49-F238E27FC236}">
                <a16:creationId xmlns:a16="http://schemas.microsoft.com/office/drawing/2014/main" id="{29C706B6-DBB2-4FCA-AB78-FB257F506F53}"/>
              </a:ext>
            </a:extLst>
          </p:cNvPr>
          <p:cNvPicPr>
            <a:picLocks noChangeAspect="1"/>
          </p:cNvPicPr>
          <p:nvPr/>
        </p:nvPicPr>
        <p:blipFill>
          <a:blip r:embed="rId2"/>
          <a:stretch>
            <a:fillRect/>
          </a:stretch>
        </p:blipFill>
        <p:spPr>
          <a:xfrm>
            <a:off x="3869494" y="2542638"/>
            <a:ext cx="3769262" cy="3769262"/>
          </a:xfrm>
          <a:prstGeom prst="rect">
            <a:avLst/>
          </a:prstGeom>
        </p:spPr>
      </p:pic>
    </p:spTree>
    <p:extLst>
      <p:ext uri="{BB962C8B-B14F-4D97-AF65-F5344CB8AC3E}">
        <p14:creationId xmlns:p14="http://schemas.microsoft.com/office/powerpoint/2010/main" val="1016232760"/>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vertical)">
                                      <p:cBhvr>
                                        <p:cTn id="11" dur="500"/>
                                        <p:tgtEl>
                                          <p:spTgt spid="4">
                                            <p:txEl>
                                              <p:pRg st="0" end="0"/>
                                            </p:txEl>
                                          </p:spTgt>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059E5C-B871-45B4-B06A-EBA71A3AE88C}"/>
              </a:ext>
            </a:extLst>
          </p:cNvPr>
          <p:cNvSpPr>
            <a:spLocks noGrp="1"/>
          </p:cNvSpPr>
          <p:nvPr>
            <p:ph type="title"/>
          </p:nvPr>
        </p:nvSpPr>
        <p:spPr/>
        <p:txBody>
          <a:bodyPr/>
          <a:lstStyle/>
          <a:p>
            <a:pPr algn="ctr"/>
            <a:r>
              <a:rPr lang="pt-BR">
                <a:solidFill>
                  <a:srgbClr val="FF0000"/>
                </a:solidFill>
                <a:latin typeface="Algerian" panose="04020705040A02060702" pitchFamily="82" charset="0"/>
              </a:rPr>
              <a:t>Desigualdade de gênero</a:t>
            </a:r>
            <a:r>
              <a:rPr lang="pt-BR" b="1">
                <a:solidFill>
                  <a:srgbClr val="FF0000"/>
                </a:solidFill>
                <a:latin typeface="Algerian" panose="04020705040A02060702" pitchFamily="82" charset="0"/>
              </a:rPr>
              <a:t>s: machismo</a:t>
            </a:r>
            <a:endParaRPr lang="pt-BR"/>
          </a:p>
        </p:txBody>
      </p:sp>
      <p:sp>
        <p:nvSpPr>
          <p:cNvPr id="3" name="Espaço Reservado para Conteúdo 2">
            <a:extLst>
              <a:ext uri="{FF2B5EF4-FFF2-40B4-BE49-F238E27FC236}">
                <a16:creationId xmlns:a16="http://schemas.microsoft.com/office/drawing/2014/main" id="{4BA18EDE-6024-47E3-9A62-EB7A2E61AF23}"/>
              </a:ext>
            </a:extLst>
          </p:cNvPr>
          <p:cNvSpPr>
            <a:spLocks noGrp="1"/>
          </p:cNvSpPr>
          <p:nvPr>
            <p:ph sz="half" idx="1"/>
          </p:nvPr>
        </p:nvSpPr>
        <p:spPr>
          <a:xfrm>
            <a:off x="838200" y="1880054"/>
            <a:ext cx="5181600" cy="4351338"/>
          </a:xfrm>
        </p:spPr>
        <p:txBody>
          <a:bodyPr>
            <a:normAutofit fontScale="62500" lnSpcReduction="20000"/>
          </a:bodyPr>
          <a:lstStyle/>
          <a:p>
            <a:r>
              <a:rPr lang="pt-BR" sz="3400"/>
              <a:t>O conceito de gênero implica uma relação, isto é, na nossa sociedade, o feminino e o masculino são considerados opostos e também complementares. Na maioria das vezes o que é ma</a:t>
            </a:r>
            <a:r>
              <a:rPr lang="pt-BR" sz="1800" kern="1200">
                <a:solidFill>
                  <a:srgbClr val="000000"/>
                </a:solidFill>
                <a:effectLst/>
                <a:latin typeface="Calibri" panose="020F0502020204030204" pitchFamily="34" charset="0"/>
                <a:ea typeface="+mn-ea"/>
                <a:cs typeface="+mn-cs"/>
              </a:rPr>
              <a:t>masculino</a:t>
            </a:r>
            <a:r>
              <a:rPr lang="pt-BR" sz="3400"/>
              <a:t>sculino tem mais valor. Assim, as relações de gênero produzem uma distribuição desigual de poder, autoridade e prestígio entre as pessoas, de acordo com o seu sexo. É por isso que se diz que as relações de gênero são relações de poder.</a:t>
            </a:r>
          </a:p>
          <a:p>
            <a:r>
              <a:rPr lang="pt-BR" sz="3400"/>
              <a:t>Essa “valorização do masculino” é herança de nosso passado patriarcal, onde toda a família devia respeito e obediência ao homem mais velho da família e a mulher era considerada uma propriedade, primeiro do pai, depois do marido.</a:t>
            </a:r>
          </a:p>
          <a:p>
            <a:endParaRPr lang="pt-BR"/>
          </a:p>
        </p:txBody>
      </p:sp>
      <p:pic>
        <p:nvPicPr>
          <p:cNvPr id="5" name="Espaço Reservado para Conteúdo 4">
            <a:extLst>
              <a:ext uri="{FF2B5EF4-FFF2-40B4-BE49-F238E27FC236}">
                <a16:creationId xmlns:a16="http://schemas.microsoft.com/office/drawing/2014/main" id="{7D3AE886-D5B8-4D15-A397-647B64A5ECBA}"/>
              </a:ext>
            </a:extLst>
          </p:cNvPr>
          <p:cNvPicPr>
            <a:picLocks noGrp="1" noChangeAspect="1"/>
          </p:cNvPicPr>
          <p:nvPr>
            <p:ph sz="half" idx="2"/>
          </p:nvPr>
        </p:nvPicPr>
        <p:blipFill>
          <a:blip r:embed="rId2"/>
          <a:stretch>
            <a:fillRect/>
          </a:stretch>
        </p:blipFill>
        <p:spPr>
          <a:xfrm>
            <a:off x="6047935" y="5040630"/>
            <a:ext cx="5697301" cy="1710369"/>
          </a:xfrm>
          <a:prstGeom prst="rect">
            <a:avLst/>
          </a:prstGeom>
        </p:spPr>
      </p:pic>
      <p:pic>
        <p:nvPicPr>
          <p:cNvPr id="6" name="Imagem 5">
            <a:extLst>
              <a:ext uri="{FF2B5EF4-FFF2-40B4-BE49-F238E27FC236}">
                <a16:creationId xmlns:a16="http://schemas.microsoft.com/office/drawing/2014/main" id="{F3517B74-A042-4A95-90DC-265A410391F4}"/>
              </a:ext>
            </a:extLst>
          </p:cNvPr>
          <p:cNvPicPr>
            <a:picLocks noChangeAspect="1"/>
          </p:cNvPicPr>
          <p:nvPr/>
        </p:nvPicPr>
        <p:blipFill>
          <a:blip r:embed="rId3"/>
          <a:stretch>
            <a:fillRect/>
          </a:stretch>
        </p:blipFill>
        <p:spPr>
          <a:xfrm>
            <a:off x="7044690" y="1661160"/>
            <a:ext cx="3280996" cy="3280996"/>
          </a:xfrm>
          <a:prstGeom prst="rect">
            <a:avLst/>
          </a:prstGeom>
        </p:spPr>
      </p:pic>
    </p:spTree>
    <p:extLst>
      <p:ext uri="{BB962C8B-B14F-4D97-AF65-F5344CB8AC3E}">
        <p14:creationId xmlns:p14="http://schemas.microsoft.com/office/powerpoint/2010/main" val="233531147"/>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6"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par>
                          <p:cTn id="20" fill="hold">
                            <p:stCondLst>
                              <p:cond delay="3500"/>
                            </p:stCondLst>
                            <p:childTnLst>
                              <p:par>
                                <p:cTn id="21" presetID="6"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2F4D8-1E8F-4DA7-8CBE-C43F4366C64B}"/>
              </a:ext>
            </a:extLst>
          </p:cNvPr>
          <p:cNvSpPr>
            <a:spLocks noGrp="1"/>
          </p:cNvSpPr>
          <p:nvPr>
            <p:ph type="title"/>
          </p:nvPr>
        </p:nvSpPr>
        <p:spPr/>
        <p:txBody>
          <a:bodyPr/>
          <a:lstStyle/>
          <a:p>
            <a:pPr algn="ctr"/>
            <a:r>
              <a:rPr lang="pt-BR">
                <a:solidFill>
                  <a:srgbClr val="FF0000"/>
                </a:solidFill>
                <a:latin typeface="Algerian" panose="04020705040A02060702" pitchFamily="82" charset="0"/>
              </a:rPr>
              <a:t>Desigualdade de gênero</a:t>
            </a:r>
            <a:r>
              <a:rPr lang="pt-BR" b="1">
                <a:solidFill>
                  <a:srgbClr val="FF0000"/>
                </a:solidFill>
                <a:latin typeface="Algerian" panose="04020705040A02060702" pitchFamily="82" charset="0"/>
              </a:rPr>
              <a:t>s: feminismo</a:t>
            </a:r>
            <a:endParaRPr lang="pt-BR"/>
          </a:p>
        </p:txBody>
      </p:sp>
      <p:sp>
        <p:nvSpPr>
          <p:cNvPr id="3" name="Espaço Reservado para Conteúdo 2">
            <a:extLst>
              <a:ext uri="{FF2B5EF4-FFF2-40B4-BE49-F238E27FC236}">
                <a16:creationId xmlns:a16="http://schemas.microsoft.com/office/drawing/2014/main" id="{E5644CC1-6245-4554-9B58-C8C3E7454839}"/>
              </a:ext>
            </a:extLst>
          </p:cNvPr>
          <p:cNvSpPr>
            <a:spLocks noGrp="1"/>
          </p:cNvSpPr>
          <p:nvPr>
            <p:ph sz="half" idx="1"/>
          </p:nvPr>
        </p:nvSpPr>
        <p:spPr>
          <a:xfrm>
            <a:off x="1173823" y="2007054"/>
            <a:ext cx="5181600" cy="4351338"/>
          </a:xfrm>
        </p:spPr>
        <p:txBody>
          <a:bodyPr>
            <a:normAutofit fontScale="55000" lnSpcReduction="20000"/>
          </a:bodyPr>
          <a:lstStyle/>
          <a:p>
            <a:pPr algn="just"/>
            <a:r>
              <a:rPr lang="pt-BR" sz="2900"/>
              <a:t>Como a sociedade não é estática e imutável, muitas das transformações sociais que podemos observar são fruto da ação dos movimentos sociais. Como consequência do movimento organizado de mulheres, por exemplo, hoje elas ocupam cargos no mercado de trabalho e na política que eram antes impensáveis. No entanto, permanece a discriminação de gênero. </a:t>
            </a:r>
          </a:p>
          <a:p>
            <a:pPr algn="just"/>
            <a:r>
              <a:rPr lang="pt-BR" sz="2900"/>
              <a:t>O feminismo é um movimento social que, segundo os historiadores, surgiu após a Revolução Francesa e que se fortaleceu na Inglaterra, durante o século XIX, e depois nos Estados Unidos, no começo do século XX. Esse movimento luta pela </a:t>
            </a:r>
            <a:r>
              <a:rPr lang="pt-BR" sz="2900" b="1"/>
              <a:t>igualdade de condições entre homens e mulheres</a:t>
            </a:r>
            <a:r>
              <a:rPr lang="pt-BR" sz="2900"/>
              <a:t>, no sentido de que ambos tenham os mesmos direitos e as mesmas oportunidades.</a:t>
            </a:r>
          </a:p>
          <a:p>
            <a:pPr algn="just"/>
            <a:r>
              <a:rPr lang="pt-BR" sz="2900"/>
              <a:t>É importante pontuar que </a:t>
            </a:r>
            <a:r>
              <a:rPr lang="pt-BR" sz="2900" b="1"/>
              <a:t>feminismo não é o oposto de machismo,</a:t>
            </a:r>
            <a:r>
              <a:rPr lang="pt-BR" sz="2900"/>
              <a:t> pois o machismo é uma construção social que promove e justifica atos de agressão e opressão contra as mulheres. Já o feminismo, conforme mencionamos, é o movimento social que luta contra as manifestações do machismo na sociedade. Assim, o objetivo final do feminismo é construir uma sociedade que ofereça igualdade de condições entre os dois gêneros.</a:t>
            </a:r>
          </a:p>
          <a:p>
            <a:endParaRPr lang="pt-BR"/>
          </a:p>
        </p:txBody>
      </p:sp>
      <p:pic>
        <p:nvPicPr>
          <p:cNvPr id="5" name="Espaço Reservado para Conteúdo 4">
            <a:extLst>
              <a:ext uri="{FF2B5EF4-FFF2-40B4-BE49-F238E27FC236}">
                <a16:creationId xmlns:a16="http://schemas.microsoft.com/office/drawing/2014/main" id="{D7976FC7-8313-4FD4-8B13-9C2192B65F8C}"/>
              </a:ext>
            </a:extLst>
          </p:cNvPr>
          <p:cNvPicPr>
            <a:picLocks noGrp="1" noChangeAspect="1"/>
          </p:cNvPicPr>
          <p:nvPr>
            <p:ph sz="half" idx="2"/>
          </p:nvPr>
        </p:nvPicPr>
        <p:blipFill>
          <a:blip r:embed="rId2"/>
          <a:stretch>
            <a:fillRect/>
          </a:stretch>
        </p:blipFill>
        <p:spPr>
          <a:xfrm>
            <a:off x="6766559" y="1825625"/>
            <a:ext cx="4251618" cy="4251618"/>
          </a:xfrm>
          <a:prstGeom prst="rect">
            <a:avLst/>
          </a:prstGeom>
        </p:spPr>
      </p:pic>
    </p:spTree>
    <p:extLst>
      <p:ext uri="{BB962C8B-B14F-4D97-AF65-F5344CB8AC3E}">
        <p14:creationId xmlns:p14="http://schemas.microsoft.com/office/powerpoint/2010/main" val="1756418693"/>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up)">
                                      <p:cBhvr>
                                        <p:cTn id="19" dur="500"/>
                                        <p:tgtEl>
                                          <p:spTgt spid="3">
                                            <p:txEl>
                                              <p:pRg st="2" end="2"/>
                                            </p:txEl>
                                          </p:spTgt>
                                        </p:tgtEl>
                                      </p:cBhvr>
                                    </p:animEffect>
                                  </p:childTnLst>
                                </p:cTn>
                              </p:par>
                            </p:childTnLst>
                          </p:cTn>
                        </p:par>
                        <p:par>
                          <p:cTn id="20" fill="hold">
                            <p:stCondLst>
                              <p:cond delay="2000"/>
                            </p:stCondLst>
                            <p:childTnLst>
                              <p:par>
                                <p:cTn id="21" presetID="6"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A7325-1FB0-4231-9B74-E4FC08E34EF4}"/>
              </a:ext>
            </a:extLst>
          </p:cNvPr>
          <p:cNvSpPr>
            <a:spLocks noGrp="1"/>
          </p:cNvSpPr>
          <p:nvPr>
            <p:ph type="title"/>
          </p:nvPr>
        </p:nvSpPr>
        <p:spPr/>
        <p:txBody>
          <a:bodyPr/>
          <a:lstStyle/>
          <a:p>
            <a:pPr algn="ctr"/>
            <a:r>
              <a:rPr lang="pt-BR">
                <a:solidFill>
                  <a:srgbClr val="FF0000"/>
                </a:solidFill>
                <a:latin typeface="Algerian" panose="04020705040A02060702" pitchFamily="82" charset="0"/>
              </a:rPr>
              <a:t>Desigualdade de gênero</a:t>
            </a:r>
            <a:r>
              <a:rPr lang="pt-BR" b="1">
                <a:solidFill>
                  <a:srgbClr val="FF0000"/>
                </a:solidFill>
                <a:latin typeface="Algerian" panose="04020705040A02060702" pitchFamily="82" charset="0"/>
              </a:rPr>
              <a:t>s: consequências</a:t>
            </a:r>
            <a:endParaRPr lang="pt-BR"/>
          </a:p>
        </p:txBody>
      </p:sp>
      <p:sp>
        <p:nvSpPr>
          <p:cNvPr id="3" name="Espaço Reservado para Conteúdo 2">
            <a:extLst>
              <a:ext uri="{FF2B5EF4-FFF2-40B4-BE49-F238E27FC236}">
                <a16:creationId xmlns:a16="http://schemas.microsoft.com/office/drawing/2014/main" id="{BCB3669F-49D9-4C47-83B5-F313A9E2DE6A}"/>
              </a:ext>
            </a:extLst>
          </p:cNvPr>
          <p:cNvSpPr>
            <a:spLocks noGrp="1"/>
          </p:cNvSpPr>
          <p:nvPr>
            <p:ph sz="half" idx="1"/>
          </p:nvPr>
        </p:nvSpPr>
        <p:spPr/>
        <p:txBody>
          <a:bodyPr>
            <a:normAutofit fontScale="70000" lnSpcReduction="20000"/>
          </a:bodyPr>
          <a:lstStyle/>
          <a:p>
            <a:r>
              <a:rPr lang="pt-BR"/>
              <a:t>A ideia de que a mulher é “propriedade” dos homens ainda está muito presente na sociedade brasileira. Ela se manifesta em atitudes violentas por parte dos homens, como estupro, violência doméstica e feminicídio. </a:t>
            </a:r>
          </a:p>
          <a:p>
            <a:r>
              <a:rPr lang="pt-BR"/>
              <a:t>Além disso, é muito frequente que as mulheres apareçam, em novelas ou propagandas, associadas ao espaço doméstico e ao cuidado da família, enquanto cabe aos homens o trabalho fora de casa e o sustento financeiro. Outra imagem frequentemente associada às mulheres é a de objeto do desejo sexual masculino, e essa ideia é utilizada por várias propagandas, para a venda dos produtos mais diversos. Esses discursos reforçam certos estereótipos de gênero, o que nos faz refletir sobre como a indústria cultural produz e veicula ideologias.</a:t>
            </a:r>
          </a:p>
          <a:p>
            <a:endParaRPr lang="pt-BR"/>
          </a:p>
        </p:txBody>
      </p:sp>
      <p:pic>
        <p:nvPicPr>
          <p:cNvPr id="5" name="Espaço Reservado para Conteúdo 4">
            <a:extLst>
              <a:ext uri="{FF2B5EF4-FFF2-40B4-BE49-F238E27FC236}">
                <a16:creationId xmlns:a16="http://schemas.microsoft.com/office/drawing/2014/main" id="{8DCF1BEB-E6F0-49C9-A2BB-7EBEA1B4CA48}"/>
              </a:ext>
            </a:extLst>
          </p:cNvPr>
          <p:cNvPicPr>
            <a:picLocks noGrp="1" noChangeAspect="1"/>
          </p:cNvPicPr>
          <p:nvPr>
            <p:ph sz="half" idx="2"/>
          </p:nvPr>
        </p:nvPicPr>
        <p:blipFill>
          <a:blip r:embed="rId2"/>
          <a:stretch>
            <a:fillRect/>
          </a:stretch>
        </p:blipFill>
        <p:spPr>
          <a:xfrm>
            <a:off x="6096000" y="1825625"/>
            <a:ext cx="5930504" cy="3953669"/>
          </a:xfrm>
          <a:prstGeom prst="rect">
            <a:avLst/>
          </a:prstGeom>
        </p:spPr>
      </p:pic>
    </p:spTree>
    <p:extLst>
      <p:ext uri="{BB962C8B-B14F-4D97-AF65-F5344CB8AC3E}">
        <p14:creationId xmlns:p14="http://schemas.microsoft.com/office/powerpoint/2010/main" val="1219686840"/>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6"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7F34CE-E24B-42DB-ABDA-AFB5C82FDFDA}"/>
              </a:ext>
            </a:extLst>
          </p:cNvPr>
          <p:cNvSpPr>
            <a:spLocks noGrp="1"/>
          </p:cNvSpPr>
          <p:nvPr>
            <p:ph type="title"/>
          </p:nvPr>
        </p:nvSpPr>
        <p:spPr/>
        <p:txBody>
          <a:bodyPr/>
          <a:lstStyle/>
          <a:p>
            <a:pPr algn="ctr"/>
            <a:r>
              <a:rPr lang="pt-BR">
                <a:solidFill>
                  <a:srgbClr val="FF0000"/>
                </a:solidFill>
                <a:latin typeface="Algerian" panose="04020705040A02060702" pitchFamily="82" charset="0"/>
              </a:rPr>
              <a:t>Desigualdade de gênero</a:t>
            </a:r>
            <a:r>
              <a:rPr lang="pt-BR" b="1">
                <a:solidFill>
                  <a:srgbClr val="FF0000"/>
                </a:solidFill>
                <a:latin typeface="Algerian" panose="04020705040A02060702" pitchFamily="82" charset="0"/>
              </a:rPr>
              <a:t>s: quem perde?</a:t>
            </a:r>
            <a:endParaRPr lang="pt-BR"/>
          </a:p>
        </p:txBody>
      </p:sp>
      <p:sp>
        <p:nvSpPr>
          <p:cNvPr id="3" name="Espaço Reservado para Conteúdo 2">
            <a:extLst>
              <a:ext uri="{FF2B5EF4-FFF2-40B4-BE49-F238E27FC236}">
                <a16:creationId xmlns:a16="http://schemas.microsoft.com/office/drawing/2014/main" id="{C332F449-E12D-432C-8A95-5829E6F80696}"/>
              </a:ext>
            </a:extLst>
          </p:cNvPr>
          <p:cNvSpPr>
            <a:spLocks noGrp="1"/>
          </p:cNvSpPr>
          <p:nvPr>
            <p:ph sz="half" idx="1"/>
          </p:nvPr>
        </p:nvSpPr>
        <p:spPr>
          <a:xfrm>
            <a:off x="838200" y="1813016"/>
            <a:ext cx="5181600" cy="4351338"/>
          </a:xfrm>
        </p:spPr>
        <p:txBody>
          <a:bodyPr>
            <a:normAutofit fontScale="70000" lnSpcReduction="20000"/>
          </a:bodyPr>
          <a:lstStyle/>
          <a:p>
            <a:pPr marL="0" indent="0">
              <a:buNone/>
            </a:pPr>
            <a:r>
              <a:rPr lang="pt-BR"/>
              <a:t>Quem se prejudica com as relações desiguais de gênero? As </a:t>
            </a:r>
            <a:r>
              <a:rPr lang="pt-BR" b="1">
                <a:solidFill>
                  <a:srgbClr val="FF0000"/>
                </a:solidFill>
              </a:rPr>
              <a:t>mulheres</a:t>
            </a:r>
            <a:r>
              <a:rPr lang="pt-BR"/>
              <a:t> tem sido, ao longo da história, oprimidas e discriminadas pela forma como se organizam as relações de gênero. Porém, apesar de terem mais poder na relação, os </a:t>
            </a:r>
            <a:r>
              <a:rPr lang="pt-BR" b="1">
                <a:solidFill>
                  <a:srgbClr val="FF0000"/>
                </a:solidFill>
              </a:rPr>
              <a:t>homens</a:t>
            </a:r>
            <a:r>
              <a:rPr lang="pt-BR"/>
              <a:t> também sofrem algumas consequências negativas do modo como estão estruturadas as relações de gênero, na nossa sociedade, mesmo que eles não saibam disso. Não é fácil ouvir, desde pequenininho, que homem não chora. Imaginem só estar triste, sentir uma dor, do corpo ou do coração, e não poder demonstrar. Todo um mundo de afetos e sensações, de aconchego e carinho, a nossa sociedade proíbe aos homens. A obrigação de ser forte dificulta a vida e o desenvolvimento pessoal e coletivo dos homens, tanto quanto o dever de ser fraca prejudica as mulheres.</a:t>
            </a:r>
          </a:p>
          <a:p>
            <a:pPr marL="0" indent="0">
              <a:buNone/>
            </a:pPr>
            <a:endParaRPr lang="pt-BR" sz="1800"/>
          </a:p>
        </p:txBody>
      </p:sp>
      <p:pic>
        <p:nvPicPr>
          <p:cNvPr id="5" name="Espaço Reservado para Conteúdo 4">
            <a:extLst>
              <a:ext uri="{FF2B5EF4-FFF2-40B4-BE49-F238E27FC236}">
                <a16:creationId xmlns:a16="http://schemas.microsoft.com/office/drawing/2014/main" id="{8FD4EF87-3CED-4FD9-85AF-3D4821E1D3A7}"/>
              </a:ext>
            </a:extLst>
          </p:cNvPr>
          <p:cNvPicPr>
            <a:picLocks noGrp="1" noChangeAspect="1"/>
          </p:cNvPicPr>
          <p:nvPr>
            <p:ph sz="half" idx="2"/>
          </p:nvPr>
        </p:nvPicPr>
        <p:blipFill>
          <a:blip r:embed="rId2"/>
          <a:stretch>
            <a:fillRect/>
          </a:stretch>
        </p:blipFill>
        <p:spPr>
          <a:xfrm>
            <a:off x="6096000" y="1825625"/>
            <a:ext cx="5536109" cy="3688910"/>
          </a:xfrm>
          <a:prstGeom prst="rect">
            <a:avLst/>
          </a:prstGeom>
        </p:spPr>
      </p:pic>
    </p:spTree>
    <p:extLst>
      <p:ext uri="{BB962C8B-B14F-4D97-AF65-F5344CB8AC3E}">
        <p14:creationId xmlns:p14="http://schemas.microsoft.com/office/powerpoint/2010/main" val="2484889164"/>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9C532F-C1A3-414A-AD6F-EB7B7CA966E7}"/>
              </a:ext>
            </a:extLst>
          </p:cNvPr>
          <p:cNvSpPr>
            <a:spLocks noGrp="1"/>
          </p:cNvSpPr>
          <p:nvPr>
            <p:ph type="title"/>
          </p:nvPr>
        </p:nvSpPr>
        <p:spPr/>
        <p:txBody>
          <a:bodyPr/>
          <a:lstStyle/>
          <a:p>
            <a:pPr algn="ctr"/>
            <a:r>
              <a:rPr lang="pt-BR">
                <a:solidFill>
                  <a:srgbClr val="FF0000"/>
                </a:solidFill>
                <a:latin typeface="Algerian" panose="04020705040A02060702" pitchFamily="82" charset="0"/>
              </a:rPr>
              <a:t>Desigualdade de gênero</a:t>
            </a:r>
            <a:r>
              <a:rPr lang="pt-BR" b="1">
                <a:solidFill>
                  <a:srgbClr val="FF0000"/>
                </a:solidFill>
                <a:latin typeface="Algerian" panose="04020705040A02060702" pitchFamily="82" charset="0"/>
              </a:rPr>
              <a:t>s e sexualidade</a:t>
            </a:r>
            <a:endParaRPr lang="pt-BR"/>
          </a:p>
        </p:txBody>
      </p:sp>
      <p:sp>
        <p:nvSpPr>
          <p:cNvPr id="3" name="Espaço Reservado para Conteúdo 2">
            <a:extLst>
              <a:ext uri="{FF2B5EF4-FFF2-40B4-BE49-F238E27FC236}">
                <a16:creationId xmlns:a16="http://schemas.microsoft.com/office/drawing/2014/main" id="{9A043570-D6B9-4889-92A3-5668EC11453F}"/>
              </a:ext>
            </a:extLst>
          </p:cNvPr>
          <p:cNvSpPr>
            <a:spLocks noGrp="1"/>
          </p:cNvSpPr>
          <p:nvPr>
            <p:ph sz="half" idx="1"/>
          </p:nvPr>
        </p:nvSpPr>
        <p:spPr/>
        <p:txBody>
          <a:bodyPr>
            <a:normAutofit fontScale="62500" lnSpcReduction="20000"/>
          </a:bodyPr>
          <a:lstStyle/>
          <a:p>
            <a:r>
              <a:rPr lang="pt-BR"/>
              <a:t>A partir da segunda metade do século XX, podemos observar o impacto de movimentos feministas e movimentos LGBTTT (Lésbicas, Bissexuais, Travestis, Transexuais e Transgêneros) no questionamento dos modelos socialmente esperados para homens e mulheres, na busca pela igualdade de direitos entre os gêneros e na crítica das relações afetivo-sexuais nos espaços públicos e privados.</a:t>
            </a:r>
          </a:p>
          <a:p>
            <a:r>
              <a:rPr lang="pt-BR"/>
              <a:t>Organizações feministas e LGBTTT, sobretudo a partir dos anos 1960, fortaleceram suas demandas, através do diálogo com a sociedade civil e da pressão junto ao Estado visando a implementação de políticas públicas destinadas a assegurar os direitos das minorias.</a:t>
            </a:r>
          </a:p>
          <a:p>
            <a:r>
              <a:rPr lang="pt-BR"/>
              <a:t>Por sua vez, os movimentos LGBTTT no Brasil vem exigindo a implementação de políticas públicas que promovam a cidadania plena dessa população e lutando pelo fim da violência e discriminação homofóbica e transfóbica.</a:t>
            </a:r>
          </a:p>
        </p:txBody>
      </p:sp>
      <p:pic>
        <p:nvPicPr>
          <p:cNvPr id="5" name="Espaço Reservado para Conteúdo 4">
            <a:extLst>
              <a:ext uri="{FF2B5EF4-FFF2-40B4-BE49-F238E27FC236}">
                <a16:creationId xmlns:a16="http://schemas.microsoft.com/office/drawing/2014/main" id="{4DAD3706-DAE5-42B4-96E6-B3AE1D66268F}"/>
              </a:ext>
            </a:extLst>
          </p:cNvPr>
          <p:cNvPicPr>
            <a:picLocks noGrp="1" noChangeAspect="1"/>
          </p:cNvPicPr>
          <p:nvPr>
            <p:ph sz="half" idx="2"/>
          </p:nvPr>
        </p:nvPicPr>
        <p:blipFill>
          <a:blip r:embed="rId2"/>
          <a:stretch>
            <a:fillRect/>
          </a:stretch>
        </p:blipFill>
        <p:spPr>
          <a:xfrm>
            <a:off x="6587330" y="1664884"/>
            <a:ext cx="4666823" cy="4666823"/>
          </a:xfrm>
          <a:prstGeom prst="rect">
            <a:avLst/>
          </a:prstGeom>
        </p:spPr>
      </p:pic>
    </p:spTree>
    <p:extLst>
      <p:ext uri="{BB962C8B-B14F-4D97-AF65-F5344CB8AC3E}">
        <p14:creationId xmlns:p14="http://schemas.microsoft.com/office/powerpoint/2010/main" val="3395411953"/>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up)">
                                      <p:cBhvr>
                                        <p:cTn id="19" dur="500"/>
                                        <p:tgtEl>
                                          <p:spTgt spid="3">
                                            <p:txEl>
                                              <p:pRg st="2" end="2"/>
                                            </p:txEl>
                                          </p:spTgt>
                                        </p:tgtEl>
                                      </p:cBhvr>
                                    </p:animEffect>
                                  </p:childTnLst>
                                </p:cTn>
                              </p:par>
                            </p:childTnLst>
                          </p:cTn>
                        </p:par>
                        <p:par>
                          <p:cTn id="20" fill="hold">
                            <p:stCondLst>
                              <p:cond delay="2000"/>
                            </p:stCondLst>
                            <p:childTnLst>
                              <p:par>
                                <p:cTn id="21" presetID="6"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3D33D-A1C7-4525-B80F-42F3B4C71DC7}"/>
              </a:ext>
            </a:extLst>
          </p:cNvPr>
          <p:cNvSpPr>
            <a:spLocks noGrp="1"/>
          </p:cNvSpPr>
          <p:nvPr>
            <p:ph type="title"/>
          </p:nvPr>
        </p:nvSpPr>
        <p:spPr/>
        <p:txBody>
          <a:bodyPr/>
          <a:lstStyle/>
          <a:p>
            <a:pPr algn="ctr"/>
            <a:r>
              <a:rPr lang="pt-BR">
                <a:solidFill>
                  <a:srgbClr val="FF0000"/>
                </a:solidFill>
                <a:latin typeface="Algerian" panose="04020705040A02060702" pitchFamily="82" charset="0"/>
              </a:rPr>
              <a:t>Considerações finais</a:t>
            </a:r>
            <a:endParaRPr lang="pt-BR"/>
          </a:p>
        </p:txBody>
      </p:sp>
      <p:sp>
        <p:nvSpPr>
          <p:cNvPr id="3" name="Espaço Reservado para Conteúdo 2">
            <a:extLst>
              <a:ext uri="{FF2B5EF4-FFF2-40B4-BE49-F238E27FC236}">
                <a16:creationId xmlns:a16="http://schemas.microsoft.com/office/drawing/2014/main" id="{34F3FC10-8B1B-4B8E-AE66-3E824087FB64}"/>
              </a:ext>
            </a:extLst>
          </p:cNvPr>
          <p:cNvSpPr>
            <a:spLocks noGrp="1"/>
          </p:cNvSpPr>
          <p:nvPr>
            <p:ph sz="half" idx="1"/>
          </p:nvPr>
        </p:nvSpPr>
        <p:spPr/>
        <p:txBody>
          <a:bodyPr>
            <a:normAutofit fontScale="55000" lnSpcReduction="20000"/>
          </a:bodyPr>
          <a:lstStyle/>
          <a:p>
            <a:endParaRPr lang="pt-BR" sz="1700"/>
          </a:p>
          <a:p>
            <a:r>
              <a:rPr lang="pt-BR" sz="2900"/>
              <a:t>Como já sabemos, a sociedade se caracteriza por uma série de normas e regras. Estas também são mutáveis, a medida em que se tornam obsoletas. Em se tratando da questão de gênero e sexualidade, a mudança está em andamento: não mais se admite que a mulher seja tratada como inferior, como propriedade masculina. As mulheres têm direitos que devem ser respeitados, como por exemplo, o direito de dizer “não” e ser respeitada por isso. </a:t>
            </a:r>
          </a:p>
          <a:p>
            <a:r>
              <a:rPr lang="pt-BR" sz="2900"/>
              <a:t>Muitas foram as conquistas, como por exemplo, a “Lei Maria da Penha”, que pune crimes contra mulheres, mas muito ainda está por conquistar. Há que se respeitar o Art. 5º da Constituição,  que estabelece que “Todos são iguais perante a lei, sem distinção de qualquer natureza, garantindo-se aos brasileiros e aos estrangeiros residentes no País a inviolabilidade do direito à vida, à liberdade, à igualdade, à segurança e à propriedade(...)”.</a:t>
            </a:r>
          </a:p>
          <a:p>
            <a:r>
              <a:rPr lang="pt-BR" sz="2900"/>
              <a:t>Deixo como referência o link do Vídeo “Rosas” do grupo Atitude Feminina, no Youtube, peço que assistam para futuras atividades.</a:t>
            </a:r>
          </a:p>
          <a:p>
            <a:r>
              <a:rPr lang="pt-BR" sz="2900">
                <a:hlinkClick r:id="rId2"/>
              </a:rPr>
              <a:t>https://youtu.be/VbqUwwWTBzg</a:t>
            </a:r>
            <a:endParaRPr lang="pt-BR" sz="2900"/>
          </a:p>
          <a:p>
            <a:endParaRPr lang="pt-BR"/>
          </a:p>
        </p:txBody>
      </p:sp>
      <p:sp>
        <p:nvSpPr>
          <p:cNvPr id="6" name="Retângulo 5">
            <a:extLst>
              <a:ext uri="{FF2B5EF4-FFF2-40B4-BE49-F238E27FC236}">
                <a16:creationId xmlns:a16="http://schemas.microsoft.com/office/drawing/2014/main" id="{5B001408-7548-45D7-9C0E-B060BCD1DB88}"/>
              </a:ext>
            </a:extLst>
          </p:cNvPr>
          <p:cNvSpPr/>
          <p:nvPr/>
        </p:nvSpPr>
        <p:spPr>
          <a:xfrm>
            <a:off x="965981" y="1825625"/>
            <a:ext cx="6096000" cy="276999"/>
          </a:xfrm>
          <a:prstGeom prst="rect">
            <a:avLst/>
          </a:prstGeom>
        </p:spPr>
        <p:txBody>
          <a:bodyPr>
            <a:spAutoFit/>
          </a:bodyPr>
          <a:lstStyle/>
          <a:p>
            <a:endParaRPr lang="pt-BR" sz="1200"/>
          </a:p>
        </p:txBody>
      </p:sp>
      <p:pic>
        <p:nvPicPr>
          <p:cNvPr id="9" name="Espaço Reservado para Conteúdo 8">
            <a:extLst>
              <a:ext uri="{FF2B5EF4-FFF2-40B4-BE49-F238E27FC236}">
                <a16:creationId xmlns:a16="http://schemas.microsoft.com/office/drawing/2014/main" id="{16EEC542-BAD7-42F3-994E-0A6CA8823C3E}"/>
              </a:ext>
            </a:extLst>
          </p:cNvPr>
          <p:cNvPicPr>
            <a:picLocks noGrp="1" noChangeAspect="1"/>
          </p:cNvPicPr>
          <p:nvPr>
            <p:ph sz="half" idx="2"/>
          </p:nvPr>
        </p:nvPicPr>
        <p:blipFill>
          <a:blip r:embed="rId3"/>
          <a:stretch>
            <a:fillRect/>
          </a:stretch>
        </p:blipFill>
        <p:spPr>
          <a:xfrm>
            <a:off x="6439486" y="4628271"/>
            <a:ext cx="5181600" cy="1983545"/>
          </a:xfrm>
          <a:prstGeom prst="rect">
            <a:avLst/>
          </a:prstGeom>
        </p:spPr>
      </p:pic>
      <p:pic>
        <p:nvPicPr>
          <p:cNvPr id="10" name="Imagem 9">
            <a:extLst>
              <a:ext uri="{FF2B5EF4-FFF2-40B4-BE49-F238E27FC236}">
                <a16:creationId xmlns:a16="http://schemas.microsoft.com/office/drawing/2014/main" id="{40AD93A8-4CDE-4570-A1D2-32C0C7A317A8}"/>
              </a:ext>
            </a:extLst>
          </p:cNvPr>
          <p:cNvPicPr>
            <a:picLocks noChangeAspect="1"/>
          </p:cNvPicPr>
          <p:nvPr/>
        </p:nvPicPr>
        <p:blipFill>
          <a:blip r:embed="rId4"/>
          <a:stretch>
            <a:fillRect/>
          </a:stretch>
        </p:blipFill>
        <p:spPr>
          <a:xfrm>
            <a:off x="6725529" y="1690688"/>
            <a:ext cx="4046806" cy="2616197"/>
          </a:xfrm>
          <a:prstGeom prst="rect">
            <a:avLst/>
          </a:prstGeom>
        </p:spPr>
      </p:pic>
    </p:spTree>
    <p:extLst>
      <p:ext uri="{BB962C8B-B14F-4D97-AF65-F5344CB8AC3E}">
        <p14:creationId xmlns:p14="http://schemas.microsoft.com/office/powerpoint/2010/main" val="2000805003"/>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par>
                                <p:cTn id="12" presetID="22" presetClass="entr" presetSubtype="1"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up)">
                                      <p:cBhvr>
                                        <p:cTn id="14" dur="500"/>
                                        <p:tgtEl>
                                          <p:spTgt spid="3">
                                            <p:txEl>
                                              <p:pRg st="2" end="2"/>
                                            </p:txEl>
                                          </p:spTgt>
                                        </p:tgtEl>
                                      </p:cBhvr>
                                    </p:animEffect>
                                  </p:childTnLst>
                                </p:cTn>
                              </p:par>
                              <p:par>
                                <p:cTn id="15" presetID="22" presetClass="entr" presetSubtype="1"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500"/>
                                        <p:tgtEl>
                                          <p:spTgt spid="3">
                                            <p:txEl>
                                              <p:pRg st="3" end="3"/>
                                            </p:txEl>
                                          </p:spTgt>
                                        </p:tgtEl>
                                      </p:cBhvr>
                                    </p:animEffect>
                                  </p:childTnLst>
                                </p:cTn>
                              </p:par>
                            </p:childTnLst>
                          </p:cTn>
                        </p:par>
                        <p:par>
                          <p:cTn id="18" fill="hold">
                            <p:stCondLst>
                              <p:cond delay="1000"/>
                            </p:stCondLst>
                            <p:childTnLst>
                              <p:par>
                                <p:cTn id="19" presetID="6"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in)">
                                      <p:cBhvr>
                                        <p:cTn id="25" dur="2000"/>
                                        <p:tgtEl>
                                          <p:spTgt spid="9"/>
                                        </p:tgtEl>
                                      </p:cBhvr>
                                    </p:animEffect>
                                  </p:childTnLst>
                                </p:cTn>
                              </p:par>
                              <p:par>
                                <p:cTn id="26" presetID="22" presetClass="entr" presetSubtype="1"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up)">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p:cNvSpPr txBox="1"/>
          <p:nvPr/>
        </p:nvSpPr>
        <p:spPr>
          <a:xfrm>
            <a:off x="9089409" y="5131559"/>
            <a:ext cx="2743200" cy="1569660"/>
          </a:xfrm>
          <a:prstGeom prst="rect">
            <a:avLst/>
          </a:prstGeom>
          <a:noFill/>
        </p:spPr>
        <p:txBody>
          <a:bodyPr wrap="square" rtlCol="0">
            <a:spAutoFit/>
          </a:bodyPr>
          <a:lstStyle/>
          <a:p>
            <a:r>
              <a:rPr lang="pt-BR" sz="9600" b="1">
                <a:solidFill>
                  <a:schemeClr val="accent4">
                    <a:lumMod val="50000"/>
                  </a:schemeClr>
                </a:solidFill>
              </a:rPr>
              <a:t>FIM</a:t>
            </a:r>
          </a:p>
        </p:txBody>
      </p:sp>
      <p:pic>
        <p:nvPicPr>
          <p:cNvPr id="3" name="Imagem 2">
            <a:extLst>
              <a:ext uri="{FF2B5EF4-FFF2-40B4-BE49-F238E27FC236}">
                <a16:creationId xmlns:a16="http://schemas.microsoft.com/office/drawing/2014/main" id="{3A3C5310-C960-4295-A36C-0D998560D556}"/>
              </a:ext>
            </a:extLst>
          </p:cNvPr>
          <p:cNvPicPr>
            <a:picLocks noChangeAspect="1"/>
          </p:cNvPicPr>
          <p:nvPr/>
        </p:nvPicPr>
        <p:blipFill>
          <a:blip r:embed="rId2"/>
          <a:stretch>
            <a:fillRect/>
          </a:stretch>
        </p:blipFill>
        <p:spPr>
          <a:xfrm>
            <a:off x="338956" y="317403"/>
            <a:ext cx="4922362" cy="2690892"/>
          </a:xfrm>
          <a:prstGeom prst="rect">
            <a:avLst/>
          </a:prstGeom>
        </p:spPr>
      </p:pic>
      <p:pic>
        <p:nvPicPr>
          <p:cNvPr id="4" name="Imagem 3">
            <a:extLst>
              <a:ext uri="{FF2B5EF4-FFF2-40B4-BE49-F238E27FC236}">
                <a16:creationId xmlns:a16="http://schemas.microsoft.com/office/drawing/2014/main" id="{BCB0611B-A3D2-493C-8200-4A56A0A7FB68}"/>
              </a:ext>
            </a:extLst>
          </p:cNvPr>
          <p:cNvPicPr>
            <a:picLocks noChangeAspect="1"/>
          </p:cNvPicPr>
          <p:nvPr/>
        </p:nvPicPr>
        <p:blipFill>
          <a:blip r:embed="rId3"/>
          <a:stretch>
            <a:fillRect/>
          </a:stretch>
        </p:blipFill>
        <p:spPr>
          <a:xfrm>
            <a:off x="7536834" y="156781"/>
            <a:ext cx="4295775" cy="5067300"/>
          </a:xfrm>
          <a:prstGeom prst="rect">
            <a:avLst/>
          </a:prstGeom>
        </p:spPr>
      </p:pic>
      <p:pic>
        <p:nvPicPr>
          <p:cNvPr id="5" name="Imagem 4">
            <a:extLst>
              <a:ext uri="{FF2B5EF4-FFF2-40B4-BE49-F238E27FC236}">
                <a16:creationId xmlns:a16="http://schemas.microsoft.com/office/drawing/2014/main" id="{51A106D1-1175-476D-AA0C-DE83B71BB829}"/>
              </a:ext>
            </a:extLst>
          </p:cNvPr>
          <p:cNvPicPr>
            <a:picLocks noChangeAspect="1"/>
          </p:cNvPicPr>
          <p:nvPr/>
        </p:nvPicPr>
        <p:blipFill>
          <a:blip r:embed="rId4"/>
          <a:stretch>
            <a:fillRect/>
          </a:stretch>
        </p:blipFill>
        <p:spPr>
          <a:xfrm>
            <a:off x="609895" y="3245554"/>
            <a:ext cx="5616516" cy="3159291"/>
          </a:xfrm>
          <a:prstGeom prst="rect">
            <a:avLst/>
          </a:prstGeom>
        </p:spPr>
      </p:pic>
    </p:spTree>
    <p:extLst>
      <p:ext uri="{BB962C8B-B14F-4D97-AF65-F5344CB8AC3E}">
        <p14:creationId xmlns:p14="http://schemas.microsoft.com/office/powerpoint/2010/main" val="770288814"/>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2500"/>
                            </p:stCondLst>
                            <p:childTnLst>
                              <p:par>
                                <p:cTn id="13" presetID="14" presetClass="entr" presetSubtype="5"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vertical)">
                                      <p:cBhvr>
                                        <p:cTn id="15" dur="500"/>
                                        <p:tgtEl>
                                          <p:spTgt spid="4"/>
                                        </p:tgtEl>
                                      </p:cBhvr>
                                    </p:animEffect>
                                  </p:childTnLst>
                                </p:cTn>
                              </p:par>
                            </p:childTnLst>
                          </p:cTn>
                        </p:par>
                        <p:par>
                          <p:cTn id="16" fill="hold">
                            <p:stCondLst>
                              <p:cond delay="3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pt-BR">
                <a:solidFill>
                  <a:srgbClr val="FF0000"/>
                </a:solidFill>
                <a:latin typeface="Algerian" panose="04020705040A02060702" pitchFamily="82" charset="0"/>
              </a:rPr>
              <a:t>ESCLARECIMENTOS PRELIMINARES</a:t>
            </a:r>
          </a:p>
        </p:txBody>
      </p:sp>
      <p:sp>
        <p:nvSpPr>
          <p:cNvPr id="4" name="Espaço Reservado para Conteúdo 3"/>
          <p:cNvSpPr>
            <a:spLocks noGrp="1"/>
          </p:cNvSpPr>
          <p:nvPr>
            <p:ph idx="1"/>
          </p:nvPr>
        </p:nvSpPr>
        <p:spPr/>
        <p:txBody>
          <a:bodyPr>
            <a:normAutofit fontScale="92500" lnSpcReduction="10000"/>
          </a:bodyPr>
          <a:lstStyle/>
          <a:p>
            <a:r>
              <a:rPr lang="pt-BR"/>
              <a:t>O CONTEÚDO A SEGUIR, REFERE-SE AO TEXT0 </a:t>
            </a:r>
            <a:r>
              <a:rPr lang="pt-BR" b="1"/>
              <a:t>CULTURA E NATUREZA: DESNATURALIZANDO O MUNDO SOCIAL - UNIDADE III QUESTÕES DE GÊNERO E SEXUALIDADE – </a:t>
            </a:r>
            <a:r>
              <a:rPr lang="pt-BR"/>
              <a:t>E TEM COMO OBJETIVO FACILITAR A LEITURA E A COMPREENSÃO DO MESMO.</a:t>
            </a:r>
          </a:p>
          <a:p>
            <a:r>
              <a:rPr lang="pt-BR"/>
              <a:t>RESSALTO QUE O TEXTO SE REFERE A SITUAÇÕES DE CONHECIMENTO PRÁTICO POR PARTE DE MUITOS DE VOCÊS, OU POR VIVENCIAREM OU POR PRESENCIAREM SUA OCORRÊNCIA.</a:t>
            </a:r>
          </a:p>
          <a:p>
            <a:r>
              <a:rPr lang="pt-BR"/>
              <a:t>É RECOMENDÁVEL LER O TEXTO ANTES, E DEPOIS ACOMPANHAR AS EXPLICAÇÕES.</a:t>
            </a:r>
          </a:p>
          <a:p>
            <a:r>
              <a:rPr lang="pt-BR"/>
              <a:t>O TEXTO ABORDA RELAÇÕES DE GÊNERO, LUTA PELA IGUALDADE ENTRE ELES E, PRINCIPALMENTE, PELO RESPEITO ÀS ESCOLHAS DE CADA UM.</a:t>
            </a:r>
          </a:p>
        </p:txBody>
      </p:sp>
    </p:spTree>
    <p:extLst>
      <p:ext uri="{BB962C8B-B14F-4D97-AF65-F5344CB8AC3E}">
        <p14:creationId xmlns:p14="http://schemas.microsoft.com/office/powerpoint/2010/main" val="1561891604"/>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1" dur="500"/>
                                        <p:tgtEl>
                                          <p:spTgt spid="4">
                                            <p:txEl>
                                              <p:pRg st="0" end="0"/>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5" dur="500"/>
                                        <p:tgtEl>
                                          <p:spTgt spid="4">
                                            <p:txEl>
                                              <p:pRg st="1" end="1"/>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9" dur="500"/>
                                        <p:tgtEl>
                                          <p:spTgt spid="4">
                                            <p:txEl>
                                              <p:pRg st="2" end="2"/>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786B35-3027-4E47-8CB6-4FACCC87B2E8}"/>
              </a:ext>
            </a:extLst>
          </p:cNvPr>
          <p:cNvSpPr>
            <a:spLocks noGrp="1"/>
          </p:cNvSpPr>
          <p:nvPr>
            <p:ph type="title"/>
          </p:nvPr>
        </p:nvSpPr>
        <p:spPr/>
        <p:txBody>
          <a:bodyPr/>
          <a:lstStyle/>
          <a:p>
            <a:pPr algn="ctr"/>
            <a:r>
              <a:rPr lang="pt-BR">
                <a:solidFill>
                  <a:srgbClr val="FF0000"/>
                </a:solidFill>
                <a:latin typeface="Algerian" panose="04020705040A02060702" pitchFamily="82" charset="0"/>
              </a:rPr>
              <a:t>SEXO BIOLÓGICO</a:t>
            </a:r>
            <a:endParaRPr lang="pt-BR"/>
          </a:p>
        </p:txBody>
      </p:sp>
      <p:sp>
        <p:nvSpPr>
          <p:cNvPr id="3" name="Espaço Reservado para Conteúdo 2">
            <a:extLst>
              <a:ext uri="{FF2B5EF4-FFF2-40B4-BE49-F238E27FC236}">
                <a16:creationId xmlns:a16="http://schemas.microsoft.com/office/drawing/2014/main" id="{6D9A2580-35DA-443F-92B5-A249BDCCE7FC}"/>
              </a:ext>
            </a:extLst>
          </p:cNvPr>
          <p:cNvSpPr>
            <a:spLocks noGrp="1"/>
          </p:cNvSpPr>
          <p:nvPr>
            <p:ph sz="half" idx="1"/>
          </p:nvPr>
        </p:nvSpPr>
        <p:spPr/>
        <p:txBody>
          <a:bodyPr>
            <a:normAutofit fontScale="85000" lnSpcReduction="20000"/>
          </a:bodyPr>
          <a:lstStyle/>
          <a:p>
            <a:r>
              <a:rPr lang="pt-BR"/>
              <a:t>Todas as pessoas contêm três esferas distintas: </a:t>
            </a:r>
            <a:r>
              <a:rPr lang="pt-BR" b="1">
                <a:solidFill>
                  <a:srgbClr val="FF0000"/>
                </a:solidFill>
              </a:rPr>
              <a:t>sexo biológico</a:t>
            </a:r>
            <a:r>
              <a:rPr lang="pt-BR"/>
              <a:t>, </a:t>
            </a:r>
            <a:r>
              <a:rPr lang="pt-BR" b="1">
                <a:solidFill>
                  <a:srgbClr val="FF0000"/>
                </a:solidFill>
              </a:rPr>
              <a:t>gênero</a:t>
            </a:r>
            <a:r>
              <a:rPr lang="pt-BR"/>
              <a:t> e </a:t>
            </a:r>
            <a:r>
              <a:rPr lang="pt-BR" b="1">
                <a:solidFill>
                  <a:srgbClr val="FF0000"/>
                </a:solidFill>
              </a:rPr>
              <a:t>orientação sexual</a:t>
            </a:r>
            <a:r>
              <a:rPr lang="pt-BR"/>
              <a:t>. Sexo biológico é o fato de nascer macho ou fêmea – quando falamos em sexo estamos nos referindo aos aspectos físicos, biológicos de macho e fêmea, aquelas diferenças que estão nos nossos corpos e que não mudam radicalmente, apenas se desenvolvem de acordo com as etapas das nossas vidas. </a:t>
            </a:r>
            <a:r>
              <a:rPr lang="pt-BR" b="1"/>
              <a:t>É natural dos seres humanos</a:t>
            </a:r>
            <a:r>
              <a:rPr lang="pt-BR"/>
              <a:t>.</a:t>
            </a:r>
          </a:p>
          <a:p>
            <a:r>
              <a:rPr lang="pt-BR"/>
              <a:t>O sexo biológico está ligado aos cromossomos e ao sistema reprodutor determinado durante a formação, antes mesmo do nascimento.</a:t>
            </a:r>
          </a:p>
          <a:p>
            <a:pPr marL="0" indent="0">
              <a:buNone/>
            </a:pPr>
            <a:endParaRPr lang="pt-BR"/>
          </a:p>
        </p:txBody>
      </p:sp>
      <p:pic>
        <p:nvPicPr>
          <p:cNvPr id="5" name="Espaço Reservado para Conteúdo 4">
            <a:extLst>
              <a:ext uri="{FF2B5EF4-FFF2-40B4-BE49-F238E27FC236}">
                <a16:creationId xmlns:a16="http://schemas.microsoft.com/office/drawing/2014/main" id="{3EF83249-8C6C-4C6E-BCE6-D3F298D0A7E3}"/>
              </a:ext>
            </a:extLst>
          </p:cNvPr>
          <p:cNvPicPr>
            <a:picLocks noGrp="1" noChangeAspect="1"/>
          </p:cNvPicPr>
          <p:nvPr>
            <p:ph sz="half" idx="2"/>
          </p:nvPr>
        </p:nvPicPr>
        <p:blipFill>
          <a:blip r:embed="rId2"/>
          <a:stretch>
            <a:fillRect/>
          </a:stretch>
        </p:blipFill>
        <p:spPr>
          <a:xfrm>
            <a:off x="6555545" y="1690688"/>
            <a:ext cx="4798255" cy="4798255"/>
          </a:xfrm>
          <a:prstGeom prst="rect">
            <a:avLst/>
          </a:prstGeom>
        </p:spPr>
      </p:pic>
    </p:spTree>
    <p:extLst>
      <p:ext uri="{BB962C8B-B14F-4D97-AF65-F5344CB8AC3E}">
        <p14:creationId xmlns:p14="http://schemas.microsoft.com/office/powerpoint/2010/main" val="2169704163"/>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6"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A1350-ACEF-49F7-9ACF-989C3AC72B16}"/>
              </a:ext>
            </a:extLst>
          </p:cNvPr>
          <p:cNvSpPr>
            <a:spLocks noGrp="1"/>
          </p:cNvSpPr>
          <p:nvPr>
            <p:ph type="title"/>
          </p:nvPr>
        </p:nvSpPr>
        <p:spPr/>
        <p:txBody>
          <a:bodyPr/>
          <a:lstStyle/>
          <a:p>
            <a:pPr algn="ctr"/>
            <a:r>
              <a:rPr lang="pt-BR">
                <a:solidFill>
                  <a:srgbClr val="FF0000"/>
                </a:solidFill>
                <a:latin typeface="Algerian" panose="04020705040A02060702" pitchFamily="82" charset="0"/>
              </a:rPr>
              <a:t>GÊNERO</a:t>
            </a:r>
            <a:endParaRPr lang="pt-BR"/>
          </a:p>
        </p:txBody>
      </p:sp>
      <p:sp>
        <p:nvSpPr>
          <p:cNvPr id="3" name="Espaço Reservado para Conteúdo 2">
            <a:extLst>
              <a:ext uri="{FF2B5EF4-FFF2-40B4-BE49-F238E27FC236}">
                <a16:creationId xmlns:a16="http://schemas.microsoft.com/office/drawing/2014/main" id="{989FFF5C-8BCA-4DDB-B1BF-12C823634A0F}"/>
              </a:ext>
            </a:extLst>
          </p:cNvPr>
          <p:cNvSpPr>
            <a:spLocks noGrp="1"/>
          </p:cNvSpPr>
          <p:nvPr>
            <p:ph sz="half" idx="1"/>
          </p:nvPr>
        </p:nvSpPr>
        <p:spPr>
          <a:xfrm>
            <a:off x="174861" y="1908242"/>
            <a:ext cx="5181600" cy="4351338"/>
          </a:xfrm>
        </p:spPr>
        <p:txBody>
          <a:bodyPr>
            <a:normAutofit fontScale="85000" lnSpcReduction="20000"/>
          </a:bodyPr>
          <a:lstStyle/>
          <a:p>
            <a:r>
              <a:rPr lang="pt-BR"/>
              <a:t>Gênero, por sua vez, são as </a:t>
            </a:r>
            <a:r>
              <a:rPr lang="pt-BR" b="1">
                <a:solidFill>
                  <a:srgbClr val="FF0000"/>
                </a:solidFill>
              </a:rPr>
              <a:t>construções sociais </a:t>
            </a:r>
            <a:r>
              <a:rPr lang="pt-BR"/>
              <a:t>com base no sexo biológico: uma pessoa que nasceu fêmea deve aprender a ser uma menina e, posteriormente, uma mulher; o mesmo acontece com alguém que nasce macho e deve adequar-se ao que a sociedade espera de meninos e homens – o que compreendemos por identidades, comportamentos ou papéis femininos e masculinos </a:t>
            </a:r>
            <a:r>
              <a:rPr lang="pt-BR" b="1">
                <a:solidFill>
                  <a:srgbClr val="FF0000"/>
                </a:solidFill>
              </a:rPr>
              <a:t>são regras culturais e não fazem parte de nossa natureza. </a:t>
            </a:r>
          </a:p>
          <a:p>
            <a:r>
              <a:rPr lang="pt-BR"/>
              <a:t>E como “regras sociais” diferem de uma cultura para outra, já que é “</a:t>
            </a:r>
            <a:r>
              <a:rPr lang="pt-BR" b="1">
                <a:solidFill>
                  <a:srgbClr val="FF0000"/>
                </a:solidFill>
              </a:rPr>
              <a:t>construção humana</a:t>
            </a:r>
            <a:r>
              <a:rPr lang="pt-BR"/>
              <a:t>”.</a:t>
            </a:r>
          </a:p>
        </p:txBody>
      </p:sp>
      <p:pic>
        <p:nvPicPr>
          <p:cNvPr id="5" name="Espaço Reservado para Conteúdo 4">
            <a:extLst>
              <a:ext uri="{FF2B5EF4-FFF2-40B4-BE49-F238E27FC236}">
                <a16:creationId xmlns:a16="http://schemas.microsoft.com/office/drawing/2014/main" id="{A68DEBA2-6634-4D0D-8002-A2688198AA9A}"/>
              </a:ext>
            </a:extLst>
          </p:cNvPr>
          <p:cNvPicPr>
            <a:picLocks noGrp="1" noChangeAspect="1"/>
          </p:cNvPicPr>
          <p:nvPr>
            <p:ph sz="half" idx="2"/>
          </p:nvPr>
        </p:nvPicPr>
        <p:blipFill>
          <a:blip r:embed="rId2"/>
          <a:stretch>
            <a:fillRect/>
          </a:stretch>
        </p:blipFill>
        <p:spPr>
          <a:xfrm>
            <a:off x="6172202" y="1690688"/>
            <a:ext cx="5181600" cy="4344572"/>
          </a:xfrm>
          <a:prstGeom prst="rect">
            <a:avLst/>
          </a:prstGeom>
        </p:spPr>
      </p:pic>
    </p:spTree>
    <p:extLst>
      <p:ext uri="{BB962C8B-B14F-4D97-AF65-F5344CB8AC3E}">
        <p14:creationId xmlns:p14="http://schemas.microsoft.com/office/powerpoint/2010/main" val="4254642694"/>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6"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0D64E0-6133-473E-8AD7-DAC25622C449}"/>
              </a:ext>
            </a:extLst>
          </p:cNvPr>
          <p:cNvSpPr>
            <a:spLocks noGrp="1"/>
          </p:cNvSpPr>
          <p:nvPr>
            <p:ph type="title"/>
          </p:nvPr>
        </p:nvSpPr>
        <p:spPr/>
        <p:txBody>
          <a:bodyPr/>
          <a:lstStyle/>
          <a:p>
            <a:pPr algn="ctr"/>
            <a:r>
              <a:rPr lang="pt-BR">
                <a:solidFill>
                  <a:srgbClr val="FF0000"/>
                </a:solidFill>
                <a:latin typeface="Algerian" panose="04020705040A02060702" pitchFamily="82" charset="0"/>
              </a:rPr>
              <a:t>ORIENTAÇÃO SEXUAL</a:t>
            </a:r>
            <a:endParaRPr lang="pt-BR"/>
          </a:p>
        </p:txBody>
      </p:sp>
      <p:sp>
        <p:nvSpPr>
          <p:cNvPr id="3" name="Espaço Reservado para Conteúdo 2">
            <a:extLst>
              <a:ext uri="{FF2B5EF4-FFF2-40B4-BE49-F238E27FC236}">
                <a16:creationId xmlns:a16="http://schemas.microsoft.com/office/drawing/2014/main" id="{4120D892-C519-4FFF-8BAC-21F24C4959AA}"/>
              </a:ext>
            </a:extLst>
          </p:cNvPr>
          <p:cNvSpPr>
            <a:spLocks noGrp="1"/>
          </p:cNvSpPr>
          <p:nvPr>
            <p:ph sz="half" idx="1"/>
          </p:nvPr>
        </p:nvSpPr>
        <p:spPr/>
        <p:txBody>
          <a:bodyPr>
            <a:normAutofit fontScale="25000" lnSpcReduction="20000"/>
          </a:bodyPr>
          <a:lstStyle/>
          <a:p>
            <a:r>
              <a:rPr lang="pt-BR" sz="7200"/>
              <a:t>Já a orientação sexual indica o sentido do desejo, do afeto e das práticas sexuais e afetivas de uma pessoa (para pessoas do mesmo sexo (</a:t>
            </a:r>
            <a:r>
              <a:rPr lang="pt-BR" sz="7200" b="1"/>
              <a:t>homossexual</a:t>
            </a:r>
            <a:r>
              <a:rPr lang="pt-BR" sz="7200"/>
              <a:t>), do outro sexo (</a:t>
            </a:r>
            <a:r>
              <a:rPr lang="pt-BR" sz="7200" b="1"/>
              <a:t>heterossexual</a:t>
            </a:r>
            <a:r>
              <a:rPr lang="pt-BR" sz="7200"/>
              <a:t>) ou de ambos os sexos (</a:t>
            </a:r>
            <a:r>
              <a:rPr lang="pt-BR" sz="7200" b="1"/>
              <a:t>bissexual</a:t>
            </a:r>
            <a:r>
              <a:rPr lang="pt-BR" sz="7200"/>
              <a:t>)).</a:t>
            </a:r>
          </a:p>
          <a:p>
            <a:r>
              <a:rPr lang="pt-BR" sz="7200"/>
              <a:t>O termo “</a:t>
            </a:r>
            <a:r>
              <a:rPr lang="pt-BR" sz="7200" b="1"/>
              <a:t>orientação sexual</a:t>
            </a:r>
            <a:r>
              <a:rPr lang="pt-BR" sz="7200"/>
              <a:t>” tem sido utilizado nos últimos anos, ao invés de opção sexual, pois a ideia de “</a:t>
            </a:r>
            <a:r>
              <a:rPr lang="pt-BR" sz="7200" b="1"/>
              <a:t>opção</a:t>
            </a:r>
            <a:r>
              <a:rPr lang="pt-BR" sz="7200"/>
              <a:t>” permite a compreensão de que o(a) homossexual escolheu sentir o desejo que sente e, portanto, poderia ter optado por ser heterossexual. Se fosse uma questão de opção, heterossexuais também poderiam escolher sentir desejo por pessoas do mesmo sexo, o que pode ou não acontecer. Por isso, o correto é dizer e utilizar </a:t>
            </a:r>
            <a:r>
              <a:rPr lang="pt-BR" sz="7200" b="1"/>
              <a:t>orientação sexual</a:t>
            </a:r>
            <a:r>
              <a:rPr lang="pt-BR" sz="7200"/>
              <a:t>.</a:t>
            </a:r>
          </a:p>
          <a:p>
            <a:r>
              <a:rPr lang="pt-BR" sz="7200"/>
              <a:t>É importante lembrar também que </a:t>
            </a:r>
            <a:r>
              <a:rPr lang="pt-BR" sz="7200" b="1"/>
              <a:t>não nascemos com uma orientação sexual definida</a:t>
            </a:r>
            <a:r>
              <a:rPr lang="pt-BR" sz="7200"/>
              <a:t>, pronta, acabada. Pelo contrário, ao longo da vida vamos aprendendo e nos identificando com diferentes formas de vivenciar nossos desejos de uma forma mais fixa ou mais flexível, conforme as experiências vividas por cada um(a).</a:t>
            </a:r>
            <a:br>
              <a:rPr lang="pt-BR" sz="7200"/>
            </a:br>
            <a:r>
              <a:rPr lang="pt-BR"/>
              <a:t> </a:t>
            </a:r>
          </a:p>
          <a:p>
            <a:endParaRPr lang="pt-BR"/>
          </a:p>
        </p:txBody>
      </p:sp>
      <p:pic>
        <p:nvPicPr>
          <p:cNvPr id="5" name="Espaço Reservado para Conteúdo 4">
            <a:extLst>
              <a:ext uri="{FF2B5EF4-FFF2-40B4-BE49-F238E27FC236}">
                <a16:creationId xmlns:a16="http://schemas.microsoft.com/office/drawing/2014/main" id="{2405F369-A77C-49CF-BC47-8299248A3890}"/>
              </a:ext>
            </a:extLst>
          </p:cNvPr>
          <p:cNvPicPr>
            <a:picLocks noGrp="1" noChangeAspect="1"/>
          </p:cNvPicPr>
          <p:nvPr>
            <p:ph sz="half" idx="2"/>
          </p:nvPr>
        </p:nvPicPr>
        <p:blipFill>
          <a:blip r:embed="rId2"/>
          <a:stretch>
            <a:fillRect/>
          </a:stretch>
        </p:blipFill>
        <p:spPr>
          <a:xfrm>
            <a:off x="6369148" y="2093534"/>
            <a:ext cx="5181600" cy="3815520"/>
          </a:xfrm>
          <a:prstGeom prst="rect">
            <a:avLst/>
          </a:prstGeom>
        </p:spPr>
      </p:pic>
    </p:spTree>
    <p:extLst>
      <p:ext uri="{BB962C8B-B14F-4D97-AF65-F5344CB8AC3E}">
        <p14:creationId xmlns:p14="http://schemas.microsoft.com/office/powerpoint/2010/main" val="1282370261"/>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up)">
                                      <p:cBhvr>
                                        <p:cTn id="19" dur="500"/>
                                        <p:tgtEl>
                                          <p:spTgt spid="3">
                                            <p:txEl>
                                              <p:pRg st="2" end="2"/>
                                            </p:txEl>
                                          </p:spTgt>
                                        </p:tgtEl>
                                      </p:cBhvr>
                                    </p:animEffect>
                                  </p:childTnLst>
                                </p:cTn>
                              </p:par>
                            </p:childTnLst>
                          </p:cTn>
                        </p:par>
                        <p:par>
                          <p:cTn id="20" fill="hold">
                            <p:stCondLst>
                              <p:cond delay="2000"/>
                            </p:stCondLst>
                            <p:childTnLst>
                              <p:par>
                                <p:cTn id="21" presetID="6"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835B68-3E1E-45FC-9F25-D149560E3AB6}"/>
              </a:ext>
            </a:extLst>
          </p:cNvPr>
          <p:cNvSpPr>
            <a:spLocks noGrp="1"/>
          </p:cNvSpPr>
          <p:nvPr>
            <p:ph type="title"/>
          </p:nvPr>
        </p:nvSpPr>
        <p:spPr/>
        <p:txBody>
          <a:bodyPr/>
          <a:lstStyle/>
          <a:p>
            <a:pPr algn="ctr"/>
            <a:r>
              <a:rPr lang="pt-BR">
                <a:solidFill>
                  <a:srgbClr val="FF0000"/>
                </a:solidFill>
                <a:latin typeface="Algerian" panose="04020705040A02060702" pitchFamily="82" charset="0"/>
              </a:rPr>
              <a:t>Sexo biológico, gênero e sexualidade</a:t>
            </a:r>
            <a:endParaRPr lang="pt-BR"/>
          </a:p>
        </p:txBody>
      </p:sp>
      <p:sp>
        <p:nvSpPr>
          <p:cNvPr id="3" name="Espaço Reservado para Conteúdo 2">
            <a:extLst>
              <a:ext uri="{FF2B5EF4-FFF2-40B4-BE49-F238E27FC236}">
                <a16:creationId xmlns:a16="http://schemas.microsoft.com/office/drawing/2014/main" id="{23B927AA-C379-495B-9794-CC429E143D02}"/>
              </a:ext>
            </a:extLst>
          </p:cNvPr>
          <p:cNvSpPr>
            <a:spLocks noGrp="1"/>
          </p:cNvSpPr>
          <p:nvPr>
            <p:ph sz="half" idx="1"/>
          </p:nvPr>
        </p:nvSpPr>
        <p:spPr/>
        <p:txBody>
          <a:bodyPr>
            <a:normAutofit fontScale="25000" lnSpcReduction="20000"/>
          </a:bodyPr>
          <a:lstStyle/>
          <a:p>
            <a:pPr algn="just"/>
            <a:r>
              <a:rPr lang="pt-BR" sz="8000"/>
              <a:t>São várias as maneiras de associar </a:t>
            </a:r>
            <a:r>
              <a:rPr lang="pt-BR" sz="8000" b="1">
                <a:solidFill>
                  <a:srgbClr val="FF0000"/>
                </a:solidFill>
              </a:rPr>
              <a:t>sexo biológico, gênero e orientação sexual.</a:t>
            </a:r>
            <a:r>
              <a:rPr lang="pt-BR" sz="8000"/>
              <a:t> Um exemplo: uma pessoa pode ter nascido como </a:t>
            </a:r>
            <a:r>
              <a:rPr lang="pt-BR" sz="8000" b="1"/>
              <a:t>macho</a:t>
            </a:r>
            <a:r>
              <a:rPr lang="pt-BR" sz="8000"/>
              <a:t> (biologicamente), e ter </a:t>
            </a:r>
            <a:r>
              <a:rPr lang="pt-BR" sz="8000" b="1"/>
              <a:t>identidade de gênero feminino </a:t>
            </a:r>
            <a:r>
              <a:rPr lang="pt-BR" sz="8000"/>
              <a:t>(quer dizer, identificar-se com aquilo que a sociedade diz serem papéis femininos), ela pode ainda orientar seu afeto e desejo para mulheres, homens ou ambos. </a:t>
            </a:r>
            <a:r>
              <a:rPr lang="pt-BR" sz="8000" b="1"/>
              <a:t>No entanto, é possível notar que a sociedade discrimina qualquer associação que seja diferente do padrão por ela imposto:</a:t>
            </a:r>
          </a:p>
          <a:p>
            <a:r>
              <a:rPr lang="pt-BR" sz="8000" b="1">
                <a:solidFill>
                  <a:srgbClr val="FF0000"/>
                </a:solidFill>
              </a:rPr>
              <a:t>SEXO BIOLÓGICO – FÊMEA; IDENTIDADE DE GÊNERO – FEMININO; ORIENTAÇÃO SEXUAL – HÉTERO.</a:t>
            </a:r>
          </a:p>
          <a:p>
            <a:r>
              <a:rPr lang="pt-BR" sz="8000" b="1">
                <a:solidFill>
                  <a:srgbClr val="FF0000"/>
                </a:solidFill>
              </a:rPr>
              <a:t>SEXO BIOLÓGICO – MACHO; IDENTIDADE DE GÊNERO – MASCULINO; ORIENTAÇÃO SEXUAL – HÉTERO.</a:t>
            </a:r>
          </a:p>
          <a:p>
            <a:r>
              <a:rPr lang="pt-BR" sz="8000"/>
              <a:t>No entanto, sabemos há múltiplas combinações, e que essas devem ser respeitadas.</a:t>
            </a:r>
          </a:p>
          <a:p>
            <a:endParaRPr lang="pt-BR"/>
          </a:p>
          <a:p>
            <a:endParaRPr lang="pt-BR"/>
          </a:p>
        </p:txBody>
      </p:sp>
      <p:pic>
        <p:nvPicPr>
          <p:cNvPr id="11" name="Espaço Reservado para Conteúdo 10">
            <a:extLst>
              <a:ext uri="{FF2B5EF4-FFF2-40B4-BE49-F238E27FC236}">
                <a16:creationId xmlns:a16="http://schemas.microsoft.com/office/drawing/2014/main" id="{A7BEC712-E247-4093-BC32-037299AA3AA0}"/>
              </a:ext>
            </a:extLst>
          </p:cNvPr>
          <p:cNvPicPr>
            <a:picLocks noGrp="1" noChangeAspect="1"/>
          </p:cNvPicPr>
          <p:nvPr>
            <p:ph sz="half" idx="2"/>
          </p:nvPr>
        </p:nvPicPr>
        <p:blipFill>
          <a:blip r:embed="rId2"/>
          <a:stretch>
            <a:fillRect/>
          </a:stretch>
        </p:blipFill>
        <p:spPr>
          <a:xfrm>
            <a:off x="6172200" y="2053622"/>
            <a:ext cx="5181600" cy="3895344"/>
          </a:xfrm>
          <a:prstGeom prst="rect">
            <a:avLst/>
          </a:prstGeom>
        </p:spPr>
      </p:pic>
    </p:spTree>
    <p:extLst>
      <p:ext uri="{BB962C8B-B14F-4D97-AF65-F5344CB8AC3E}">
        <p14:creationId xmlns:p14="http://schemas.microsoft.com/office/powerpoint/2010/main" val="573959001"/>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up)">
                                      <p:cBhvr>
                                        <p:cTn id="19" dur="500"/>
                                        <p:tgtEl>
                                          <p:spTgt spid="3">
                                            <p:txEl>
                                              <p:pRg st="2" end="2"/>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up)">
                                      <p:cBhvr>
                                        <p:cTn id="23" dur="500"/>
                                        <p:tgtEl>
                                          <p:spTgt spid="3">
                                            <p:txEl>
                                              <p:pRg st="3" end="3"/>
                                            </p:txEl>
                                          </p:spTgt>
                                        </p:tgtEl>
                                      </p:cBhvr>
                                    </p:animEffect>
                                  </p:childTnLst>
                                </p:cTn>
                              </p:par>
                            </p:childTnLst>
                          </p:cTn>
                        </p:par>
                        <p:par>
                          <p:cTn id="24" fill="hold">
                            <p:stCondLst>
                              <p:cond delay="2500"/>
                            </p:stCondLst>
                            <p:childTnLst>
                              <p:par>
                                <p:cTn id="25" presetID="6" presetClass="entr" presetSubtype="16"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in)">
                                      <p:cBhvr>
                                        <p:cTn id="2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1EAF1-EE23-4524-927E-F188130233B5}"/>
              </a:ext>
            </a:extLst>
          </p:cNvPr>
          <p:cNvSpPr>
            <a:spLocks noGrp="1"/>
          </p:cNvSpPr>
          <p:nvPr>
            <p:ph type="title"/>
          </p:nvPr>
        </p:nvSpPr>
        <p:spPr/>
        <p:txBody>
          <a:bodyPr/>
          <a:lstStyle/>
          <a:p>
            <a:pPr algn="ctr"/>
            <a:r>
              <a:rPr lang="pt-BR">
                <a:solidFill>
                  <a:srgbClr val="FF0000"/>
                </a:solidFill>
                <a:latin typeface="Algerian" panose="04020705040A02060702" pitchFamily="82" charset="0"/>
              </a:rPr>
              <a:t>Diversidade de identidade de gênero</a:t>
            </a:r>
            <a:endParaRPr lang="pt-BR"/>
          </a:p>
        </p:txBody>
      </p:sp>
      <p:sp>
        <p:nvSpPr>
          <p:cNvPr id="3" name="Espaço Reservado para Conteúdo 2">
            <a:extLst>
              <a:ext uri="{FF2B5EF4-FFF2-40B4-BE49-F238E27FC236}">
                <a16:creationId xmlns:a16="http://schemas.microsoft.com/office/drawing/2014/main" id="{C5D5CF8B-D00B-4490-AAC3-91B6D753BE0B}"/>
              </a:ext>
            </a:extLst>
          </p:cNvPr>
          <p:cNvSpPr>
            <a:spLocks noGrp="1"/>
          </p:cNvSpPr>
          <p:nvPr>
            <p:ph sz="half" idx="1"/>
          </p:nvPr>
        </p:nvSpPr>
        <p:spPr/>
        <p:txBody>
          <a:bodyPr vert="horz" lIns="91440" tIns="45720" rIns="91440" bIns="45720" rtlCol="0" anchor="t">
            <a:normAutofit fontScale="55000" lnSpcReduction="20000"/>
          </a:bodyPr>
          <a:lstStyle/>
          <a:p>
            <a:pPr fontAlgn="base"/>
            <a:r>
              <a:rPr lang="pt-BR" b="1" dirty="0"/>
              <a:t>Diversidade de gênero consiste no gênero com o qual a </a:t>
            </a:r>
            <a:r>
              <a:rPr lang="pt-BR" b="1" kern="1200" dirty="0">
                <a:solidFill>
                  <a:srgbClr val="000000"/>
                </a:solidFill>
                <a:effectLst/>
                <a:latin typeface="Calibri"/>
                <a:cs typeface="Calibri"/>
              </a:rPr>
              <a:t>pessoa</a:t>
            </a:r>
            <a:r>
              <a:rPr lang="pt-BR" b="1" dirty="0"/>
              <a:t> se identifica</a:t>
            </a:r>
            <a:r>
              <a:rPr lang="pt-BR" dirty="0"/>
              <a:t>, independentemente do sexo biológico (pênis ou vagina). Complicou? Então, vamos lá. Entenda:</a:t>
            </a:r>
            <a:endParaRPr lang="pt-BR" sz="1800" dirty="0">
              <a:cs typeface="Calibri" panose="020F0502020204030204"/>
            </a:endParaRPr>
          </a:p>
          <a:p>
            <a:pPr lvl="2" fontAlgn="base"/>
            <a:r>
              <a:rPr lang="pt-BR" b="1" dirty="0"/>
              <a:t>cisgênero:</a:t>
            </a:r>
            <a:r>
              <a:rPr lang="pt-BR" dirty="0"/>
              <a:t> é a pessoa que se </a:t>
            </a:r>
            <a:r>
              <a:rPr lang="pt-BR" b="1" dirty="0"/>
              <a:t>identifica com seu sexo biológico</a:t>
            </a:r>
            <a:r>
              <a:rPr lang="pt-BR" dirty="0"/>
              <a:t>. Ou seja, masculino é homem e feminino é mulher;</a:t>
            </a:r>
            <a:endParaRPr lang="pt-BR" dirty="0">
              <a:cs typeface="Calibri"/>
            </a:endParaRPr>
          </a:p>
          <a:p>
            <a:pPr fontAlgn="base"/>
            <a:r>
              <a:rPr lang="pt-BR" b="1" dirty="0"/>
              <a:t>transgênero:</a:t>
            </a:r>
            <a:r>
              <a:rPr lang="pt-BR" dirty="0"/>
              <a:t> é a pessoa que tem uma </a:t>
            </a:r>
            <a:r>
              <a:rPr lang="pt-BR" b="1" dirty="0"/>
              <a:t>identidade diferente do seu sexo biológico</a:t>
            </a:r>
            <a:r>
              <a:rPr lang="pt-BR" dirty="0"/>
              <a:t>. São os transexuais ― um homem que se enxerga como mulher e uma mulher que se enxerga como homem. O transgênero procura assumir definitivamente o corpo com o qual se identifica e, em muitos casos, passa por procedimentos de redesignação sexual ou terapias hormonais.</a:t>
            </a:r>
            <a:endParaRPr lang="pt-BR" dirty="0">
              <a:cs typeface="Calibri"/>
            </a:endParaRPr>
          </a:p>
          <a:p>
            <a:pPr fontAlgn="base"/>
            <a:r>
              <a:rPr lang="pt-BR" b="1" dirty="0"/>
              <a:t>não binário:</a:t>
            </a:r>
            <a:r>
              <a:rPr lang="pt-BR" dirty="0"/>
              <a:t> é a pessoa que </a:t>
            </a:r>
            <a:r>
              <a:rPr lang="pt-BR" b="1" dirty="0"/>
              <a:t>transita entre masculino e feminino</a:t>
            </a:r>
            <a:r>
              <a:rPr lang="pt-BR" dirty="0"/>
              <a:t>. Por exemplo, uma mulher que se identifica com o gênero masculino, mas não realiza procedimentos de readequação física (uso de hormônios, cirurgias de mastectomia para retirar seios etc.). Ela </a:t>
            </a:r>
            <a:r>
              <a:rPr lang="pt-BR" b="1" dirty="0"/>
              <a:t>apenas assume um comportamento condizente com seu gênero</a:t>
            </a:r>
            <a:r>
              <a:rPr lang="pt-BR" dirty="0"/>
              <a:t>.</a:t>
            </a:r>
            <a:endParaRPr lang="pt-BR" dirty="0">
              <a:cs typeface="Calibri"/>
            </a:endParaRPr>
          </a:p>
          <a:p>
            <a:pPr fontAlgn="base"/>
            <a:r>
              <a:rPr lang="pt-BR" dirty="0"/>
              <a:t>As nomenclaturas são inúmeras e seria impossível tratar aqui. Mas é </a:t>
            </a:r>
            <a:r>
              <a:rPr lang="pt-BR" b="1" dirty="0"/>
              <a:t>importante saber que uma pessoa trans não necessariamente se sente atraída pelo sexo oposto</a:t>
            </a:r>
            <a:r>
              <a:rPr lang="pt-BR" dirty="0"/>
              <a:t> (ou seja, um trans não é obrigatoriamente “hétero”).</a:t>
            </a:r>
            <a:endParaRPr lang="pt-BR" dirty="0">
              <a:cs typeface="Calibri"/>
            </a:endParaRPr>
          </a:p>
          <a:p>
            <a:endParaRPr lang="pt-BR"/>
          </a:p>
        </p:txBody>
      </p:sp>
      <p:pic>
        <p:nvPicPr>
          <p:cNvPr id="8" name="Espaço Reservado para Conteúdo 7">
            <a:extLst>
              <a:ext uri="{FF2B5EF4-FFF2-40B4-BE49-F238E27FC236}">
                <a16:creationId xmlns:a16="http://schemas.microsoft.com/office/drawing/2014/main" id="{AA5D94BF-3A18-4BDF-8539-7486B337DE6C}"/>
              </a:ext>
            </a:extLst>
          </p:cNvPr>
          <p:cNvPicPr>
            <a:picLocks noGrp="1" noChangeAspect="1"/>
          </p:cNvPicPr>
          <p:nvPr>
            <p:ph sz="half" idx="2"/>
          </p:nvPr>
        </p:nvPicPr>
        <p:blipFill>
          <a:blip r:embed="rId2"/>
          <a:stretch>
            <a:fillRect/>
          </a:stretch>
        </p:blipFill>
        <p:spPr>
          <a:xfrm>
            <a:off x="6132821" y="1825625"/>
            <a:ext cx="5721918" cy="4026535"/>
          </a:xfrm>
          <a:prstGeom prst="rect">
            <a:avLst/>
          </a:prstGeom>
        </p:spPr>
      </p:pic>
    </p:spTree>
    <p:extLst>
      <p:ext uri="{BB962C8B-B14F-4D97-AF65-F5344CB8AC3E}">
        <p14:creationId xmlns:p14="http://schemas.microsoft.com/office/powerpoint/2010/main" val="2793759491"/>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up)">
                                      <p:cBhvr>
                                        <p:cTn id="19" dur="500"/>
                                        <p:tgtEl>
                                          <p:spTgt spid="3">
                                            <p:txEl>
                                              <p:pRg st="2" end="2"/>
                                            </p:txEl>
                                          </p:spTgt>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up)">
                                      <p:cBhvr>
                                        <p:cTn id="23" dur="500"/>
                                        <p:tgtEl>
                                          <p:spTgt spid="3">
                                            <p:txEl>
                                              <p:pRg st="3" end="3"/>
                                            </p:txEl>
                                          </p:spTgt>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par>
                          <p:cTn id="28" fill="hold">
                            <p:stCondLst>
                              <p:cond delay="1500"/>
                            </p:stCondLst>
                            <p:childTnLst>
                              <p:par>
                                <p:cTn id="29" presetID="6"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circle(in)">
                                      <p:cBhvr>
                                        <p:cTn id="3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F3584B-5EC1-4EEC-939E-98DC89B6C354}"/>
              </a:ext>
            </a:extLst>
          </p:cNvPr>
          <p:cNvSpPr>
            <a:spLocks noGrp="1"/>
          </p:cNvSpPr>
          <p:nvPr>
            <p:ph type="title"/>
          </p:nvPr>
        </p:nvSpPr>
        <p:spPr/>
        <p:txBody>
          <a:bodyPr>
            <a:normAutofit/>
          </a:bodyPr>
          <a:lstStyle/>
          <a:p>
            <a:pPr algn="ctr"/>
            <a:r>
              <a:rPr lang="pt-BR">
                <a:solidFill>
                  <a:srgbClr val="FF0000"/>
                </a:solidFill>
                <a:latin typeface="Algerian" panose="04020705040A02060702" pitchFamily="82" charset="0"/>
              </a:rPr>
              <a:t>identidades e normas  de gênero</a:t>
            </a:r>
            <a:r>
              <a:rPr lang="pt-BR" b="1">
                <a:solidFill>
                  <a:srgbClr val="FF0000"/>
                </a:solidFill>
                <a:latin typeface="Algerian" panose="04020705040A02060702" pitchFamily="82" charset="0"/>
              </a:rPr>
              <a:t>s</a:t>
            </a:r>
            <a:endParaRPr lang="pt-BR"/>
          </a:p>
        </p:txBody>
      </p:sp>
      <p:sp>
        <p:nvSpPr>
          <p:cNvPr id="3" name="Espaço Reservado para Conteúdo 2">
            <a:extLst>
              <a:ext uri="{FF2B5EF4-FFF2-40B4-BE49-F238E27FC236}">
                <a16:creationId xmlns:a16="http://schemas.microsoft.com/office/drawing/2014/main" id="{F9958ACF-3629-46D5-BF67-2C9AF2D234DA}"/>
              </a:ext>
            </a:extLst>
          </p:cNvPr>
          <p:cNvSpPr>
            <a:spLocks noGrp="1"/>
          </p:cNvSpPr>
          <p:nvPr>
            <p:ph sz="half" idx="1"/>
          </p:nvPr>
        </p:nvSpPr>
        <p:spPr/>
        <p:txBody>
          <a:bodyPr>
            <a:normAutofit fontScale="25000" lnSpcReduction="20000"/>
          </a:bodyPr>
          <a:lstStyle/>
          <a:p>
            <a:r>
              <a:rPr lang="pt-BR" sz="8000"/>
              <a:t>Se deixarmos a questão da orientação sexual de lado por um instante, podemos perceber que a necessidade de adequação a certas identidades de gênero também cria situações de preconceito, discriminação e desigualdade entre homens e mulheres. </a:t>
            </a:r>
          </a:p>
          <a:p>
            <a:r>
              <a:rPr lang="pt-BR" sz="8000"/>
              <a:t>Cada sociedade possui suas normas e regras, e entre elas temos as “normas de gênero”, isto é, o que a sociedade estabelece como sendo “coisas de meninos e coisas de meninas”.</a:t>
            </a:r>
          </a:p>
          <a:p>
            <a:r>
              <a:rPr lang="pt-BR" sz="8000" b="1" i="1"/>
              <a:t>As normas além de nos informar sobre como cada pessoa deve ser – o que é um homem, uma mulher, uma senhora, um senhor, uma criança – nos indicam também os caminhos de vida que devemos ter. Estes jeitos produzem, na nossa sociedade, valores diferenciados para o que é masculino e para o que é feminino.</a:t>
            </a:r>
            <a:endParaRPr lang="pt-BR" sz="8000" b="1"/>
          </a:p>
          <a:p>
            <a:endParaRPr lang="pt-BR"/>
          </a:p>
        </p:txBody>
      </p:sp>
      <p:pic>
        <p:nvPicPr>
          <p:cNvPr id="5" name="Espaço Reservado para Conteúdo 4">
            <a:extLst>
              <a:ext uri="{FF2B5EF4-FFF2-40B4-BE49-F238E27FC236}">
                <a16:creationId xmlns:a16="http://schemas.microsoft.com/office/drawing/2014/main" id="{9F3E5781-CEBA-4B61-9494-0F610CEE8EB6}"/>
              </a:ext>
            </a:extLst>
          </p:cNvPr>
          <p:cNvPicPr>
            <a:picLocks noGrp="1" noChangeAspect="1"/>
          </p:cNvPicPr>
          <p:nvPr>
            <p:ph sz="half" idx="2"/>
          </p:nvPr>
        </p:nvPicPr>
        <p:blipFill>
          <a:blip r:embed="rId2"/>
          <a:stretch>
            <a:fillRect/>
          </a:stretch>
        </p:blipFill>
        <p:spPr>
          <a:xfrm>
            <a:off x="6096000" y="1825625"/>
            <a:ext cx="5349241" cy="1894233"/>
          </a:xfrm>
          <a:prstGeom prst="rect">
            <a:avLst/>
          </a:prstGeom>
        </p:spPr>
      </p:pic>
      <p:pic>
        <p:nvPicPr>
          <p:cNvPr id="7" name="Imagem 6">
            <a:extLst>
              <a:ext uri="{FF2B5EF4-FFF2-40B4-BE49-F238E27FC236}">
                <a16:creationId xmlns:a16="http://schemas.microsoft.com/office/drawing/2014/main" id="{E52C425C-98CC-4642-A986-D0CE3A0DCAD3}"/>
              </a:ext>
            </a:extLst>
          </p:cNvPr>
          <p:cNvPicPr>
            <a:picLocks noChangeAspect="1"/>
          </p:cNvPicPr>
          <p:nvPr/>
        </p:nvPicPr>
        <p:blipFill>
          <a:blip r:embed="rId3"/>
          <a:stretch>
            <a:fillRect/>
          </a:stretch>
        </p:blipFill>
        <p:spPr>
          <a:xfrm>
            <a:off x="6400800" y="3854795"/>
            <a:ext cx="4953000" cy="2762250"/>
          </a:xfrm>
          <a:prstGeom prst="rect">
            <a:avLst/>
          </a:prstGeom>
        </p:spPr>
      </p:pic>
    </p:spTree>
    <p:extLst>
      <p:ext uri="{BB962C8B-B14F-4D97-AF65-F5344CB8AC3E}">
        <p14:creationId xmlns:p14="http://schemas.microsoft.com/office/powerpoint/2010/main" val="455754991"/>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up)">
                                      <p:cBhvr>
                                        <p:cTn id="19" dur="500"/>
                                        <p:tgtEl>
                                          <p:spTgt spid="3">
                                            <p:txEl>
                                              <p:pRg st="2" end="2"/>
                                            </p:txEl>
                                          </p:spTgt>
                                        </p:tgtEl>
                                      </p:cBhvr>
                                    </p:animEffect>
                                  </p:childTnLst>
                                </p:cTn>
                              </p:par>
                            </p:childTnLst>
                          </p:cTn>
                        </p:par>
                        <p:par>
                          <p:cTn id="20" fill="hold">
                            <p:stCondLst>
                              <p:cond delay="2000"/>
                            </p:stCondLst>
                            <p:childTnLst>
                              <p:par>
                                <p:cTn id="21" presetID="6"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par>
                          <p:cTn id="24" fill="hold">
                            <p:stCondLst>
                              <p:cond delay="4000"/>
                            </p:stCondLst>
                            <p:childTnLst>
                              <p:par>
                                <p:cTn id="25" presetID="6" presetClass="entr" presetSubtype="16"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6DF43-F9CB-4306-A9AC-888BE03B5424}"/>
              </a:ext>
            </a:extLst>
          </p:cNvPr>
          <p:cNvSpPr>
            <a:spLocks noGrp="1"/>
          </p:cNvSpPr>
          <p:nvPr>
            <p:ph type="title"/>
          </p:nvPr>
        </p:nvSpPr>
        <p:spPr/>
        <p:txBody>
          <a:bodyPr/>
          <a:lstStyle/>
          <a:p>
            <a:pPr algn="ctr"/>
            <a:r>
              <a:rPr lang="pt-BR">
                <a:solidFill>
                  <a:srgbClr val="FF0000"/>
                </a:solidFill>
                <a:latin typeface="Algerian" panose="04020705040A02060702" pitchFamily="82" charset="0"/>
              </a:rPr>
              <a:t>Desigualdade de gênero</a:t>
            </a:r>
            <a:r>
              <a:rPr lang="pt-BR" b="1">
                <a:solidFill>
                  <a:srgbClr val="FF0000"/>
                </a:solidFill>
                <a:latin typeface="Algerian" panose="04020705040A02060702" pitchFamily="82" charset="0"/>
              </a:rPr>
              <a:t>s: definição</a:t>
            </a:r>
            <a:endParaRPr lang="pt-BR"/>
          </a:p>
        </p:txBody>
      </p:sp>
      <p:sp>
        <p:nvSpPr>
          <p:cNvPr id="3" name="Espaço Reservado para Conteúdo 2">
            <a:extLst>
              <a:ext uri="{FF2B5EF4-FFF2-40B4-BE49-F238E27FC236}">
                <a16:creationId xmlns:a16="http://schemas.microsoft.com/office/drawing/2014/main" id="{3491DF8F-4D28-4424-9BBD-6E7439875BF2}"/>
              </a:ext>
            </a:extLst>
          </p:cNvPr>
          <p:cNvSpPr>
            <a:spLocks noGrp="1"/>
          </p:cNvSpPr>
          <p:nvPr>
            <p:ph sz="half" idx="1"/>
          </p:nvPr>
        </p:nvSpPr>
        <p:spPr>
          <a:xfrm>
            <a:off x="838200" y="1762621"/>
            <a:ext cx="5181600" cy="4351338"/>
          </a:xfrm>
        </p:spPr>
        <p:txBody>
          <a:bodyPr>
            <a:normAutofit fontScale="77500" lnSpcReduction="20000"/>
          </a:bodyPr>
          <a:lstStyle/>
          <a:p>
            <a:r>
              <a:rPr lang="pt-BR"/>
              <a:t>A </a:t>
            </a:r>
            <a:r>
              <a:rPr lang="pt-BR" b="1"/>
              <a:t>desigualdade de gênero</a:t>
            </a:r>
            <a:r>
              <a:rPr lang="pt-BR"/>
              <a:t> é um fenômeno social estudado pela sociologia que acontece quando ocorre discriminação e/ou preconceito com outra pessoa por conta de seu </a:t>
            </a:r>
            <a:r>
              <a:rPr lang="pt-BR" b="1"/>
              <a:t>gênero</a:t>
            </a:r>
            <a:r>
              <a:rPr lang="pt-BR"/>
              <a:t>  (feminino ou masculino).</a:t>
            </a:r>
          </a:p>
          <a:p>
            <a:r>
              <a:rPr lang="pt-BR"/>
              <a:t>Essa discriminação é observada principalmente no que diz respeito ao âmbito profissional (pessoas do gênero feminino com salários inferiores aos de pessoas do gênero masculino; ambos exercendo a mesma função).</a:t>
            </a:r>
          </a:p>
          <a:p>
            <a:r>
              <a:rPr lang="pt-BR"/>
              <a:t>Também existe discriminação quando ocorre a criações de hierarquias familiares (mulheres subordinadas a um ente de gênero masculino), especialmente no que diz respeito a tarefas domésticas.</a:t>
            </a:r>
          </a:p>
          <a:p>
            <a:endParaRPr lang="pt-BR"/>
          </a:p>
        </p:txBody>
      </p:sp>
      <p:pic>
        <p:nvPicPr>
          <p:cNvPr id="5" name="Espaço Reservado para Conteúdo 4">
            <a:extLst>
              <a:ext uri="{FF2B5EF4-FFF2-40B4-BE49-F238E27FC236}">
                <a16:creationId xmlns:a16="http://schemas.microsoft.com/office/drawing/2014/main" id="{7FA8DE85-F73E-4911-ABB9-4F130C3E614F}"/>
              </a:ext>
            </a:extLst>
          </p:cNvPr>
          <p:cNvPicPr>
            <a:picLocks noGrp="1" noChangeAspect="1"/>
          </p:cNvPicPr>
          <p:nvPr>
            <p:ph sz="half" idx="2"/>
          </p:nvPr>
        </p:nvPicPr>
        <p:blipFill>
          <a:blip r:embed="rId2"/>
          <a:stretch>
            <a:fillRect/>
          </a:stretch>
        </p:blipFill>
        <p:spPr>
          <a:xfrm>
            <a:off x="5998439" y="1983545"/>
            <a:ext cx="5956450" cy="3967089"/>
          </a:xfrm>
          <a:prstGeom prst="rect">
            <a:avLst/>
          </a:prstGeom>
        </p:spPr>
      </p:pic>
    </p:spTree>
    <p:extLst>
      <p:ext uri="{BB962C8B-B14F-4D97-AF65-F5344CB8AC3E}">
        <p14:creationId xmlns:p14="http://schemas.microsoft.com/office/powerpoint/2010/main" val="1943741892"/>
      </p:ext>
    </p:extLst>
  </p:cSld>
  <p:clrMapOvr>
    <a:masterClrMapping/>
  </p:clrMapOvr>
  <mc:AlternateContent xmlns:mc="http://schemas.openxmlformats.org/markup-compatibility/2006" xmlns:p14="http://schemas.microsoft.com/office/powerpoint/2010/main">
    <mc:Choice Requires="p14">
      <p:transition spd="slow" p14:dur="8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up)">
                                      <p:cBhvr>
                                        <p:cTn id="19" dur="500"/>
                                        <p:tgtEl>
                                          <p:spTgt spid="3">
                                            <p:txEl>
                                              <p:pRg st="2" end="2"/>
                                            </p:txEl>
                                          </p:spTgt>
                                        </p:tgtEl>
                                      </p:cBhvr>
                                    </p:animEffect>
                                  </p:childTnLst>
                                </p:cTn>
                              </p:par>
                            </p:childTnLst>
                          </p:cTn>
                        </p:par>
                        <p:par>
                          <p:cTn id="20" fill="hold">
                            <p:stCondLst>
                              <p:cond delay="2000"/>
                            </p:stCondLst>
                            <p:childTnLst>
                              <p:par>
                                <p:cTn id="21" presetID="6"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649AD67E7EA5B418477D4B79DFD87CD" ma:contentTypeVersion="11" ma:contentTypeDescription="Crie um novo documento." ma:contentTypeScope="" ma:versionID="e497727ad3fc21c30ca6d4c124762006">
  <xsd:schema xmlns:xsd="http://www.w3.org/2001/XMLSchema" xmlns:xs="http://www.w3.org/2001/XMLSchema" xmlns:p="http://schemas.microsoft.com/office/2006/metadata/properties" xmlns:ns2="cf7b2da5-008c-4cbd-b63c-4f4e14fa487a" xmlns:ns3="b3887938-9afa-496f-addf-88ed6fabc79f" targetNamespace="http://schemas.microsoft.com/office/2006/metadata/properties" ma:root="true" ma:fieldsID="a7bd3acb47ffdf9e538016dfde2e30a7" ns2:_="" ns3:_="">
    <xsd:import namespace="cf7b2da5-008c-4cbd-b63c-4f4e14fa487a"/>
    <xsd:import namespace="b3887938-9afa-496f-addf-88ed6fabc79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7b2da5-008c-4cbd-b63c-4f4e14fa48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3887938-9afa-496f-addf-88ed6fabc79f" elementFormDefault="qualified">
    <xsd:import namespace="http://schemas.microsoft.com/office/2006/documentManagement/types"/>
    <xsd:import namespace="http://schemas.microsoft.com/office/infopath/2007/PartnerControls"/>
    <xsd:element name="SharedWithUsers" ma:index="14"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57A014-77F6-4BA4-8379-2064C32CA3C9}">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7E6FD47A-5F80-4D07-ADCA-73B0EFF47E3C}">
  <ds:schemaRefs>
    <ds:schemaRef ds:uri="http://schemas.microsoft.com/office/2006/metadata/contentType"/>
    <ds:schemaRef ds:uri="http://schemas.microsoft.com/office/2006/metadata/properties/metaAttributes"/>
    <ds:schemaRef ds:uri="http://www.w3.org/2000/xmlns/"/>
    <ds:schemaRef ds:uri="http://www.w3.org/2001/XMLSchema"/>
    <ds:schemaRef ds:uri="cf7b2da5-008c-4cbd-b63c-4f4e14fa487a"/>
    <ds:schemaRef ds:uri="b3887938-9afa-496f-addf-88ed6fabc79f"/>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D7C4C-A9F3-44E2-8CEA-D204B57E18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Tema</vt:lpstr>
      </vt:variant>
      <vt:variant>
        <vt:i4>1</vt:i4>
      </vt:variant>
      <vt:variant>
        <vt:lpstr>Títulos de slides</vt:lpstr>
      </vt:variant>
      <vt:variant>
        <vt:i4>16</vt:i4>
      </vt:variant>
    </vt:vector>
  </HeadingPairs>
  <TitlesOfParts>
    <vt:vector size="17" baseType="lpstr">
      <vt:lpstr>Office Theme</vt:lpstr>
      <vt:lpstr>CULTURA E NATUREZA: DESNATURALIZANDO O MUNDO SOCIAL</vt:lpstr>
      <vt:lpstr>ESCLARECIMENTOS PRELIMINARES</vt:lpstr>
      <vt:lpstr>SEXO BIOLÓGICO</vt:lpstr>
      <vt:lpstr>GÊNERO</vt:lpstr>
      <vt:lpstr>ORIENTAÇÃO SEXUAL</vt:lpstr>
      <vt:lpstr>Sexo biológico, gênero e sexualidade</vt:lpstr>
      <vt:lpstr>Diversidade de identidade de gênero</vt:lpstr>
      <vt:lpstr>identidades e normas  de gêneros</vt:lpstr>
      <vt:lpstr>Desigualdade de gêneros: definição</vt:lpstr>
      <vt:lpstr>Desigualdade de gêneros: machismo</vt:lpstr>
      <vt:lpstr>Desigualdade de gêneros: feminismo</vt:lpstr>
      <vt:lpstr>Desigualdade de gêneros: consequências</vt:lpstr>
      <vt:lpstr>Desigualdade de gêneros: quem perde?</vt:lpstr>
      <vt:lpstr>Desigualdade de gêneros e sexualidade</vt:lpstr>
      <vt:lpstr>Considerações finais</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ao estudo de sociologia  (Roteiro de viagem – p. 08 a 10 do livro)</dc:title>
  <dc:creator>Marlene Gomes</dc:creator>
  <cp:lastModifiedBy>Maykon Hudson Fernandes de Lima</cp:lastModifiedBy>
  <cp:revision>3</cp:revision>
  <dcterms:created xsi:type="dcterms:W3CDTF">2020-03-19T14:21:55Z</dcterms:created>
  <dcterms:modified xsi:type="dcterms:W3CDTF">2021-09-24T00:25:17Z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0x010100B649AD67E7EA5B418477D4B79DFD87CD</vt:lpwstr>
  </property>
</Properties>
</file>